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Singh" userId="38d97335c7ab65b3" providerId="LiveId" clId="{D4AE431C-2BFD-4845-B478-9109864418D5}"/>
    <pc:docChg chg="custSel addSld modSld sldOrd">
      <pc:chgData name="Tarun Singh" userId="38d97335c7ab65b3" providerId="LiveId" clId="{D4AE431C-2BFD-4845-B478-9109864418D5}" dt="2024-05-02T06:33:10" v="28" actId="14100"/>
      <pc:docMkLst>
        <pc:docMk/>
      </pc:docMkLst>
      <pc:sldChg chg="ord">
        <pc:chgData name="Tarun Singh" userId="38d97335c7ab65b3" providerId="LiveId" clId="{D4AE431C-2BFD-4845-B478-9109864418D5}" dt="2024-05-02T06:27:42.407" v="15"/>
        <pc:sldMkLst>
          <pc:docMk/>
          <pc:sldMk cId="0" sldId="256"/>
        </pc:sldMkLst>
      </pc:sldChg>
      <pc:sldChg chg="addSp delSp modSp mod">
        <pc:chgData name="Tarun Singh" userId="38d97335c7ab65b3" providerId="LiveId" clId="{D4AE431C-2BFD-4845-B478-9109864418D5}" dt="2024-05-02T06:28:19.838" v="17" actId="1036"/>
        <pc:sldMkLst>
          <pc:docMk/>
          <pc:sldMk cId="0" sldId="257"/>
        </pc:sldMkLst>
        <pc:spChg chg="mod">
          <ac:chgData name="Tarun Singh" userId="38d97335c7ab65b3" providerId="LiveId" clId="{D4AE431C-2BFD-4845-B478-9109864418D5}" dt="2024-05-02T06:28:19.838" v="17" actId="1036"/>
          <ac:spMkLst>
            <pc:docMk/>
            <pc:sldMk cId="0" sldId="257"/>
            <ac:spMk id="3" creationId="{00000000-0000-0000-0000-000000000000}"/>
          </ac:spMkLst>
        </pc:spChg>
        <pc:picChg chg="del">
          <ac:chgData name="Tarun Singh" userId="38d97335c7ab65b3" providerId="LiveId" clId="{D4AE431C-2BFD-4845-B478-9109864418D5}" dt="2024-05-02T06:22:05.284" v="0" actId="478"/>
          <ac:picMkLst>
            <pc:docMk/>
            <pc:sldMk cId="0" sldId="257"/>
            <ac:picMk id="4" creationId="{00000000-0000-0000-0000-000000000000}"/>
          </ac:picMkLst>
        </pc:picChg>
        <pc:picChg chg="add mod">
          <ac:chgData name="Tarun Singh" userId="38d97335c7ab65b3" providerId="LiveId" clId="{D4AE431C-2BFD-4845-B478-9109864418D5}" dt="2024-05-02T06:28:17.717" v="16" actId="14100"/>
          <ac:picMkLst>
            <pc:docMk/>
            <pc:sldMk cId="0" sldId="257"/>
            <ac:picMk id="10" creationId="{D393D51B-1F39-4A9F-8AEF-67BC2AADBE2C}"/>
          </ac:picMkLst>
        </pc:picChg>
      </pc:sldChg>
      <pc:sldChg chg="addSp delSp modSp mod">
        <pc:chgData name="Tarun Singh" userId="38d97335c7ab65b3" providerId="LiveId" clId="{D4AE431C-2BFD-4845-B478-9109864418D5}" dt="2024-05-02T06:33:10" v="28" actId="14100"/>
        <pc:sldMkLst>
          <pc:docMk/>
          <pc:sldMk cId="0" sldId="258"/>
        </pc:sldMkLst>
        <pc:picChg chg="del mod">
          <ac:chgData name="Tarun Singh" userId="38d97335c7ab65b3" providerId="LiveId" clId="{D4AE431C-2BFD-4845-B478-9109864418D5}" dt="2024-05-02T06:29:29.054" v="20" actId="478"/>
          <ac:picMkLst>
            <pc:docMk/>
            <pc:sldMk cId="0" sldId="258"/>
            <ac:picMk id="4" creationId="{00000000-0000-0000-0000-000000000000}"/>
          </ac:picMkLst>
        </pc:picChg>
        <pc:picChg chg="add mod">
          <ac:chgData name="Tarun Singh" userId="38d97335c7ab65b3" providerId="LiveId" clId="{D4AE431C-2BFD-4845-B478-9109864418D5}" dt="2024-05-02T06:33:10" v="28" actId="14100"/>
          <ac:picMkLst>
            <pc:docMk/>
            <pc:sldMk cId="0" sldId="258"/>
            <ac:picMk id="9" creationId="{C287FB6B-598C-41BA-A9C8-316B6E799A84}"/>
          </ac:picMkLst>
        </pc:picChg>
      </pc:sldChg>
      <pc:sldChg chg="addSp modSp new mod">
        <pc:chgData name="Tarun Singh" userId="38d97335c7ab65b3" providerId="LiveId" clId="{D4AE431C-2BFD-4845-B478-9109864418D5}" dt="2024-05-02T06:27:18.248" v="13" actId="14100"/>
        <pc:sldMkLst>
          <pc:docMk/>
          <pc:sldMk cId="2360388806" sldId="268"/>
        </pc:sldMkLst>
        <pc:picChg chg="add mod">
          <ac:chgData name="Tarun Singh" userId="38d97335c7ab65b3" providerId="LiveId" clId="{D4AE431C-2BFD-4845-B478-9109864418D5}" dt="2024-05-02T06:27:18.248" v="13" actId="14100"/>
          <ac:picMkLst>
            <pc:docMk/>
            <pc:sldMk cId="2360388806" sldId="268"/>
            <ac:picMk id="2" creationId="{AA109331-37D0-439C-A7D7-0D8246AA06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09331-37D0-439C-A7D7-0D8246AA06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4208" y="643095"/>
            <a:ext cx="11987682" cy="6993652"/>
          </a:xfrm>
          <a:prstGeom prst="rect">
            <a:avLst/>
          </a:prstGeom>
          <a:noFill/>
          <a:ln>
            <a:noFill/>
          </a:ln>
        </p:spPr>
      </p:pic>
    </p:spTree>
    <p:extLst>
      <p:ext uri="{BB962C8B-B14F-4D97-AF65-F5344CB8AC3E}">
        <p14:creationId xmlns:p14="http://schemas.microsoft.com/office/powerpoint/2010/main" val="236038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sp>
        <p:nvSpPr>
          <p:cNvPr id="4" name="Text 1"/>
          <p:cNvSpPr/>
          <p:nvPr/>
        </p:nvSpPr>
        <p:spPr>
          <a:xfrm>
            <a:off x="2348389" y="740807"/>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Unbounded" pitchFamily="34" charset="0"/>
                <a:ea typeface="Unbounded" pitchFamily="34" charset="-122"/>
                <a:cs typeface="Unbounded" pitchFamily="34" charset="-120"/>
              </a:rPr>
              <a:t>Code</a:t>
            </a:r>
            <a:endParaRPr lang="en-US" sz="4375" dirty="0"/>
          </a:p>
        </p:txBody>
      </p:sp>
      <p:sp>
        <p:nvSpPr>
          <p:cNvPr id="5" name="Shape 2"/>
          <p:cNvSpPr/>
          <p:nvPr/>
        </p:nvSpPr>
        <p:spPr>
          <a:xfrm>
            <a:off x="2348389" y="1879521"/>
            <a:ext cx="4855726" cy="2693551"/>
          </a:xfrm>
          <a:prstGeom prst="roundRect">
            <a:avLst>
              <a:gd name="adj" fmla="val 2475"/>
            </a:avLst>
          </a:prstGeom>
          <a:solidFill>
            <a:srgbClr val="223D4D"/>
          </a:solidFill>
        </p:spPr>
      </p:sp>
      <p:sp>
        <p:nvSpPr>
          <p:cNvPr id="6" name="Text 3"/>
          <p:cNvSpPr/>
          <p:nvPr/>
        </p:nvSpPr>
        <p:spPr>
          <a:xfrm>
            <a:off x="2570559" y="2101691"/>
            <a:ext cx="3471029" cy="347186"/>
          </a:xfrm>
          <a:prstGeom prst="rect">
            <a:avLst/>
          </a:prstGeom>
          <a:noFill/>
        </p:spPr>
        <p:txBody>
          <a:bodyPr wrap="non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GAN Implementation</a:t>
            </a:r>
            <a:endParaRPr lang="en-US" sz="2185" dirty="0"/>
          </a:p>
        </p:txBody>
      </p:sp>
      <p:sp>
        <p:nvSpPr>
          <p:cNvPr id="7" name="Text 4"/>
          <p:cNvSpPr/>
          <p:nvPr/>
        </p:nvSpPr>
        <p:spPr>
          <a:xfrm>
            <a:off x="2570559" y="2582108"/>
            <a:ext cx="4411385"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Implement the core Generative Adversarial Network (GAN) architecture, including the Generator and Discriminator models, loss functions, and training loop.</a:t>
            </a:r>
            <a:endParaRPr lang="en-US" sz="1750" dirty="0"/>
          </a:p>
        </p:txBody>
      </p:sp>
      <p:sp>
        <p:nvSpPr>
          <p:cNvPr id="8" name="Shape 5"/>
          <p:cNvSpPr/>
          <p:nvPr/>
        </p:nvSpPr>
        <p:spPr>
          <a:xfrm>
            <a:off x="7426285" y="1879521"/>
            <a:ext cx="4855726" cy="2693551"/>
          </a:xfrm>
          <a:prstGeom prst="roundRect">
            <a:avLst>
              <a:gd name="adj" fmla="val 2475"/>
            </a:avLst>
          </a:prstGeom>
          <a:solidFill>
            <a:srgbClr val="223D4D"/>
          </a:solidFill>
        </p:spPr>
      </p:sp>
      <p:sp>
        <p:nvSpPr>
          <p:cNvPr id="9" name="Text 6"/>
          <p:cNvSpPr/>
          <p:nvPr/>
        </p:nvSpPr>
        <p:spPr>
          <a:xfrm>
            <a:off x="7648456" y="2101691"/>
            <a:ext cx="4411385" cy="694373"/>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Custom Layers and Optimizations</a:t>
            </a:r>
            <a:endParaRPr lang="en-US" sz="2185" dirty="0"/>
          </a:p>
        </p:txBody>
      </p:sp>
      <p:sp>
        <p:nvSpPr>
          <p:cNvPr id="10" name="Text 7"/>
          <p:cNvSpPr/>
          <p:nvPr/>
        </p:nvSpPr>
        <p:spPr>
          <a:xfrm>
            <a:off x="7648456" y="2929295"/>
            <a:ext cx="4411385"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Develop specialized neural network layers and training techniques tailored for high-quality anime image generation, such as self-attention mechanisms and progressive growing.</a:t>
            </a:r>
            <a:endParaRPr lang="en-US" sz="1750" dirty="0"/>
          </a:p>
        </p:txBody>
      </p:sp>
      <p:sp>
        <p:nvSpPr>
          <p:cNvPr id="11" name="Shape 8"/>
          <p:cNvSpPr/>
          <p:nvPr/>
        </p:nvSpPr>
        <p:spPr>
          <a:xfrm>
            <a:off x="2348389" y="4795242"/>
            <a:ext cx="4855726" cy="2693551"/>
          </a:xfrm>
          <a:prstGeom prst="roundRect">
            <a:avLst>
              <a:gd name="adj" fmla="val 2475"/>
            </a:avLst>
          </a:prstGeom>
          <a:solidFill>
            <a:srgbClr val="223D4D"/>
          </a:solidFill>
        </p:spPr>
      </p:sp>
      <p:sp>
        <p:nvSpPr>
          <p:cNvPr id="12" name="Text 9"/>
          <p:cNvSpPr/>
          <p:nvPr/>
        </p:nvSpPr>
        <p:spPr>
          <a:xfrm>
            <a:off x="2570480" y="5017135"/>
            <a:ext cx="4411345" cy="493395"/>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Developer Tools and Libraries</a:t>
            </a:r>
            <a:endParaRPr lang="en-US" sz="2185" dirty="0"/>
          </a:p>
        </p:txBody>
      </p:sp>
      <p:sp>
        <p:nvSpPr>
          <p:cNvPr id="13" name="Text 10"/>
          <p:cNvSpPr/>
          <p:nvPr/>
        </p:nvSpPr>
        <p:spPr>
          <a:xfrm>
            <a:off x="2570480" y="5364480"/>
            <a:ext cx="4415790" cy="2110740"/>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Leverage open-source deep learning frameworks like PyTorch or TensorFlow to build the StyleGAN model and take advantage of their rich ecosystem of pre-built components.</a:t>
            </a:r>
            <a:endParaRPr lang="en-US" sz="1750" dirty="0"/>
          </a:p>
        </p:txBody>
      </p:sp>
      <p:sp>
        <p:nvSpPr>
          <p:cNvPr id="14" name="Shape 11"/>
          <p:cNvSpPr/>
          <p:nvPr/>
        </p:nvSpPr>
        <p:spPr>
          <a:xfrm>
            <a:off x="7426285" y="4795242"/>
            <a:ext cx="4855726" cy="2693551"/>
          </a:xfrm>
          <a:prstGeom prst="roundRect">
            <a:avLst>
              <a:gd name="adj" fmla="val 2475"/>
            </a:avLst>
          </a:prstGeom>
          <a:solidFill>
            <a:srgbClr val="223D4D"/>
          </a:solidFill>
        </p:spPr>
      </p:sp>
      <p:sp>
        <p:nvSpPr>
          <p:cNvPr id="15" name="Text 12"/>
          <p:cNvSpPr/>
          <p:nvPr/>
        </p:nvSpPr>
        <p:spPr>
          <a:xfrm>
            <a:off x="7648456" y="5017413"/>
            <a:ext cx="4369475" cy="347186"/>
          </a:xfrm>
          <a:prstGeom prst="rect">
            <a:avLst/>
          </a:prstGeom>
          <a:noFill/>
        </p:spPr>
        <p:txBody>
          <a:bodyPr wrap="non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Deployment and Inference</a:t>
            </a:r>
            <a:endParaRPr lang="en-US" sz="2185" dirty="0"/>
          </a:p>
        </p:txBody>
      </p:sp>
      <p:sp>
        <p:nvSpPr>
          <p:cNvPr id="16" name="Text 13"/>
          <p:cNvSpPr/>
          <p:nvPr/>
        </p:nvSpPr>
        <p:spPr>
          <a:xfrm>
            <a:off x="7648456" y="5497830"/>
            <a:ext cx="4411385"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Package the trained Anime GAN model for seamless deployment, enabling real-time inference and generation of new anime-style images.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823595" y="820420"/>
            <a:ext cx="6346825" cy="6908800"/>
          </a:xfrm>
          <a:prstGeom prst="rect">
            <a:avLst/>
          </a:prstGeom>
        </p:spPr>
      </p:pic>
      <p:pic>
        <p:nvPicPr>
          <p:cNvPr id="6" name="Picture 5" descr="Screenshot 2024-05-02 112046"/>
          <p:cNvPicPr>
            <a:picLocks noChangeAspect="1"/>
          </p:cNvPicPr>
          <p:nvPr/>
        </p:nvPicPr>
        <p:blipFill>
          <a:blip r:embed="rId5"/>
          <a:stretch>
            <a:fillRect/>
          </a:stretch>
        </p:blipFill>
        <p:spPr>
          <a:xfrm>
            <a:off x="7155815" y="821055"/>
            <a:ext cx="6962775" cy="68922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579120" y="639445"/>
            <a:ext cx="13279120" cy="6845935"/>
          </a:xfrm>
          <a:prstGeom prst="rect">
            <a:avLst/>
          </a:prstGeom>
        </p:spPr>
      </p:pic>
      <p:sp>
        <p:nvSpPr>
          <p:cNvPr id="5" name="Text 1"/>
          <p:cNvSpPr/>
          <p:nvPr/>
        </p:nvSpPr>
        <p:spPr>
          <a:xfrm>
            <a:off x="2348389" y="6211372"/>
            <a:ext cx="9933503" cy="355402"/>
          </a:xfrm>
          <a:prstGeom prst="rect">
            <a:avLst/>
          </a:prstGeom>
          <a:noFill/>
        </p:spPr>
        <p:txBody>
          <a:bodyPr wrap="none" rtlCol="0" anchor="t"/>
          <a:lstStyle/>
          <a:p>
            <a:pPr marL="0" indent="0">
              <a:lnSpc>
                <a:spcPts val="2800"/>
              </a:lnSpc>
              <a:buNone/>
            </a:pPr>
            <a:endParaRPr lang="en-US" sz="1750" dirty="0"/>
          </a:p>
        </p:txBody>
      </p:sp>
      <p:pic>
        <p:nvPicPr>
          <p:cNvPr id="7" name="Picture 6" descr="Screenshot 2024-05-02 112812"/>
          <p:cNvPicPr>
            <a:picLocks noChangeAspect="1"/>
          </p:cNvPicPr>
          <p:nvPr/>
        </p:nvPicPr>
        <p:blipFill>
          <a:blip r:embed="rId5"/>
          <a:stretch>
            <a:fillRect/>
          </a:stretch>
        </p:blipFill>
        <p:spPr>
          <a:xfrm>
            <a:off x="6606540" y="639445"/>
            <a:ext cx="7251700" cy="6862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611505" y="521970"/>
            <a:ext cx="7199630" cy="7209790"/>
          </a:xfrm>
          <a:prstGeom prst="rect">
            <a:avLst/>
          </a:prstGeom>
        </p:spPr>
      </p:pic>
      <p:sp>
        <p:nvSpPr>
          <p:cNvPr id="5" name="Text 1"/>
          <p:cNvSpPr/>
          <p:nvPr/>
        </p:nvSpPr>
        <p:spPr>
          <a:xfrm>
            <a:off x="2348389" y="7043618"/>
            <a:ext cx="9933503" cy="355402"/>
          </a:xfrm>
          <a:prstGeom prst="rect">
            <a:avLst/>
          </a:prstGeom>
          <a:noFill/>
        </p:spPr>
        <p:txBody>
          <a:bodyPr wrap="none" rtlCol="0" anchor="t"/>
          <a:lstStyle/>
          <a:p>
            <a:pPr marL="0" indent="0">
              <a:lnSpc>
                <a:spcPts val="2800"/>
              </a:lnSpc>
              <a:buNone/>
            </a:pPr>
            <a:endParaRPr lang="en-US" sz="1750" dirty="0"/>
          </a:p>
        </p:txBody>
      </p:sp>
      <p:pic>
        <p:nvPicPr>
          <p:cNvPr id="7" name="Picture 6" descr="Screenshot 2024-05-02 035313"/>
          <p:cNvPicPr>
            <a:picLocks noChangeAspect="1"/>
          </p:cNvPicPr>
          <p:nvPr/>
        </p:nvPicPr>
        <p:blipFill>
          <a:blip r:embed="rId5"/>
          <a:stretch>
            <a:fillRect/>
          </a:stretch>
        </p:blipFill>
        <p:spPr>
          <a:xfrm>
            <a:off x="7811135" y="531495"/>
            <a:ext cx="6279515" cy="7200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9151620" y="0"/>
            <a:ext cx="5486400" cy="8233053"/>
          </a:xfrm>
          <a:prstGeom prst="rect">
            <a:avLst/>
          </a:prstGeom>
        </p:spPr>
      </p:pic>
      <p:sp>
        <p:nvSpPr>
          <p:cNvPr id="5" name="Text 1"/>
          <p:cNvSpPr/>
          <p:nvPr/>
        </p:nvSpPr>
        <p:spPr>
          <a:xfrm>
            <a:off x="794861" y="582930"/>
            <a:ext cx="7554278" cy="2742486"/>
          </a:xfrm>
          <a:prstGeom prst="rect">
            <a:avLst/>
          </a:prstGeom>
          <a:noFill/>
        </p:spPr>
        <p:txBody>
          <a:bodyPr wrap="square" rtlCol="0" anchor="t"/>
          <a:lstStyle/>
          <a:p>
            <a:pPr marL="0" indent="0">
              <a:lnSpc>
                <a:spcPts val="7200"/>
              </a:lnSpc>
              <a:buNone/>
            </a:pPr>
            <a:r>
              <a:rPr lang="en-US" sz="5760" dirty="0">
                <a:solidFill>
                  <a:srgbClr val="FFFFFF"/>
                </a:solidFill>
                <a:latin typeface="Unbounded" pitchFamily="34" charset="0"/>
                <a:ea typeface="Unbounded" pitchFamily="34" charset="-122"/>
                <a:cs typeface="Unbounded" pitchFamily="34" charset="-120"/>
              </a:rPr>
              <a:t>Introduction to Anime Image Generation</a:t>
            </a:r>
            <a:endParaRPr lang="en-US" sz="5760" dirty="0"/>
          </a:p>
        </p:txBody>
      </p:sp>
      <p:sp>
        <p:nvSpPr>
          <p:cNvPr id="6" name="Text 2"/>
          <p:cNvSpPr/>
          <p:nvPr/>
        </p:nvSpPr>
        <p:spPr>
          <a:xfrm>
            <a:off x="794861" y="3643313"/>
            <a:ext cx="7554278" cy="1696045"/>
          </a:xfrm>
          <a:prstGeom prst="rect">
            <a:avLst/>
          </a:prstGeom>
          <a:noFill/>
        </p:spPr>
        <p:txBody>
          <a:bodyPr wrap="square" rtlCol="0" anchor="t"/>
          <a:lstStyle/>
          <a:p>
            <a:pPr marL="0" indent="0">
              <a:lnSpc>
                <a:spcPts val="2670"/>
              </a:lnSpc>
              <a:buNone/>
            </a:pPr>
            <a:r>
              <a:rPr lang="en-US" sz="1670" dirty="0">
                <a:solidFill>
                  <a:srgbClr val="CAD6DE"/>
                </a:solidFill>
                <a:latin typeface="Cabin" pitchFamily="34" charset="0"/>
                <a:ea typeface="Cabin" pitchFamily="34" charset="-122"/>
                <a:cs typeface="Cabin" pitchFamily="34" charset="-120"/>
              </a:rPr>
              <a:t>Anime, the distinctive Japanese animation style, has captivated audiences worldwide with its vibrant characters, imaginative worlds, and unique aesthetic. This presentation explores the exciting field of generating high-quality anime-style images using Generative Adversarial Networks (GANs), a powerful deep learning technique that can create novel, realistic-looking anime art.</a:t>
            </a:r>
            <a:endParaRPr lang="en-US" sz="1670" dirty="0"/>
          </a:p>
        </p:txBody>
      </p:sp>
      <p:sp>
        <p:nvSpPr>
          <p:cNvPr id="7" name="Text 3"/>
          <p:cNvSpPr/>
          <p:nvPr/>
        </p:nvSpPr>
        <p:spPr>
          <a:xfrm>
            <a:off x="794861" y="5577840"/>
            <a:ext cx="7554278" cy="339209"/>
          </a:xfrm>
          <a:prstGeom prst="rect">
            <a:avLst/>
          </a:prstGeom>
          <a:noFill/>
        </p:spPr>
        <p:txBody>
          <a:bodyPr wrap="none" rtlCol="0" anchor="t"/>
          <a:lstStyle/>
          <a:p>
            <a:pPr marL="0" indent="0">
              <a:lnSpc>
                <a:spcPts val="2670"/>
              </a:lnSpc>
              <a:buNone/>
            </a:pPr>
            <a:r>
              <a:rPr lang="en-US" sz="1670" dirty="0">
                <a:solidFill>
                  <a:srgbClr val="CAD6DE"/>
                </a:solidFill>
                <a:latin typeface="Cabin" pitchFamily="34" charset="0"/>
                <a:ea typeface="Cabin" pitchFamily="34" charset="-122"/>
                <a:cs typeface="Cabin" pitchFamily="34" charset="-120"/>
              </a:rPr>
              <a:t>by -Kartik Khandelwal(TL)</a:t>
            </a:r>
            <a:endParaRPr lang="en-US" sz="1670" dirty="0"/>
          </a:p>
        </p:txBody>
      </p:sp>
      <p:sp>
        <p:nvSpPr>
          <p:cNvPr id="8" name="Text 4"/>
          <p:cNvSpPr/>
          <p:nvPr/>
        </p:nvSpPr>
        <p:spPr>
          <a:xfrm>
            <a:off x="794861" y="6155531"/>
            <a:ext cx="7554278" cy="339209"/>
          </a:xfrm>
          <a:prstGeom prst="rect">
            <a:avLst/>
          </a:prstGeom>
          <a:noFill/>
        </p:spPr>
        <p:txBody>
          <a:bodyPr wrap="none" rtlCol="0" anchor="t"/>
          <a:lstStyle/>
          <a:p>
            <a:pPr marL="0" indent="0">
              <a:lnSpc>
                <a:spcPts val="2670"/>
              </a:lnSpc>
              <a:buNone/>
            </a:pPr>
            <a:r>
              <a:rPr lang="en-US" sz="1670" dirty="0">
                <a:solidFill>
                  <a:srgbClr val="CAD6DE"/>
                </a:solidFill>
                <a:latin typeface="Cabin" pitchFamily="34" charset="0"/>
                <a:ea typeface="Cabin" pitchFamily="34" charset="-122"/>
                <a:cs typeface="Cabin" pitchFamily="34" charset="-120"/>
              </a:rPr>
              <a:t>      -Pawan Kumar </a:t>
            </a:r>
            <a:endParaRPr lang="en-US" sz="1670" dirty="0"/>
          </a:p>
        </p:txBody>
      </p:sp>
      <p:sp>
        <p:nvSpPr>
          <p:cNvPr id="9" name="Text 5"/>
          <p:cNvSpPr/>
          <p:nvPr/>
        </p:nvSpPr>
        <p:spPr>
          <a:xfrm>
            <a:off x="794861" y="6733223"/>
            <a:ext cx="7554278" cy="339209"/>
          </a:xfrm>
          <a:prstGeom prst="rect">
            <a:avLst/>
          </a:prstGeom>
          <a:noFill/>
        </p:spPr>
        <p:txBody>
          <a:bodyPr wrap="none" rtlCol="0" anchor="t"/>
          <a:lstStyle/>
          <a:p>
            <a:pPr marL="0" indent="0">
              <a:lnSpc>
                <a:spcPts val="2670"/>
              </a:lnSpc>
              <a:buNone/>
            </a:pPr>
            <a:r>
              <a:rPr lang="en-US" sz="1670" dirty="0">
                <a:solidFill>
                  <a:srgbClr val="CAD6DE"/>
                </a:solidFill>
                <a:latin typeface="Cabin" pitchFamily="34" charset="0"/>
                <a:ea typeface="Cabin" pitchFamily="34" charset="-122"/>
                <a:cs typeface="Cabin" pitchFamily="34" charset="-120"/>
              </a:rPr>
              <a:t>     -Rishabh Dev Parashar</a:t>
            </a:r>
            <a:endParaRPr lang="en-US" sz="1670" dirty="0"/>
          </a:p>
        </p:txBody>
      </p:sp>
      <p:sp>
        <p:nvSpPr>
          <p:cNvPr id="10" name="Text 6"/>
          <p:cNvSpPr/>
          <p:nvPr/>
        </p:nvSpPr>
        <p:spPr>
          <a:xfrm>
            <a:off x="794861" y="7310914"/>
            <a:ext cx="7554278" cy="339209"/>
          </a:xfrm>
          <a:prstGeom prst="rect">
            <a:avLst/>
          </a:prstGeom>
          <a:noFill/>
        </p:spPr>
        <p:txBody>
          <a:bodyPr wrap="none" rtlCol="0" anchor="t"/>
          <a:lstStyle/>
          <a:p>
            <a:pPr marL="0" indent="0">
              <a:lnSpc>
                <a:spcPts val="2670"/>
              </a:lnSpc>
              <a:buNone/>
            </a:pPr>
            <a:r>
              <a:rPr lang="en-US" sz="1670" dirty="0">
                <a:solidFill>
                  <a:srgbClr val="CAD6DE"/>
                </a:solidFill>
                <a:latin typeface="Cabin" pitchFamily="34" charset="0"/>
                <a:ea typeface="Cabin" pitchFamily="34" charset="-122"/>
                <a:cs typeface="Cabin" pitchFamily="34" charset="-120"/>
              </a:rPr>
              <a:t>     -Tarun Kumar Singh</a:t>
            </a:r>
            <a:endParaRPr lang="en-US" sz="16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112836"/>
          </a:solidFill>
        </p:spPr>
      </p:sp>
      <p:sp>
        <p:nvSpPr>
          <p:cNvPr id="5" name="Text 1"/>
          <p:cNvSpPr/>
          <p:nvPr/>
        </p:nvSpPr>
        <p:spPr>
          <a:xfrm>
            <a:off x="833199" y="1226701"/>
            <a:ext cx="7477601" cy="2777490"/>
          </a:xfrm>
          <a:prstGeom prst="rect">
            <a:avLst/>
          </a:prstGeom>
          <a:noFill/>
        </p:spPr>
        <p:txBody>
          <a:bodyPr wrap="square" rtlCol="0" anchor="t"/>
          <a:lstStyle/>
          <a:p>
            <a:pPr marL="0" indent="0">
              <a:lnSpc>
                <a:spcPts val="5470"/>
              </a:lnSpc>
              <a:buNone/>
            </a:pPr>
            <a:r>
              <a:rPr lang="en-US" sz="4375" dirty="0">
                <a:solidFill>
                  <a:srgbClr val="FFFFFF"/>
                </a:solidFill>
                <a:latin typeface="Unbounded" pitchFamily="34" charset="0"/>
                <a:ea typeface="Unbounded" pitchFamily="34" charset="-122"/>
                <a:cs typeface="Unbounded" pitchFamily="34" charset="-120"/>
              </a:rPr>
              <a:t>Fundamentals of Generative Adversarial Networks (GANs)</a:t>
            </a:r>
            <a:endParaRPr lang="en-US" sz="4375" dirty="0"/>
          </a:p>
        </p:txBody>
      </p:sp>
      <p:sp>
        <p:nvSpPr>
          <p:cNvPr id="6" name="Text 2"/>
          <p:cNvSpPr/>
          <p:nvPr/>
        </p:nvSpPr>
        <p:spPr>
          <a:xfrm>
            <a:off x="1188601" y="4337447"/>
            <a:ext cx="7122200" cy="1066205"/>
          </a:xfrm>
          <a:prstGeom prst="rect">
            <a:avLst/>
          </a:prstGeom>
          <a:noFill/>
        </p:spPr>
        <p:txBody>
          <a:bodyPr wrap="square" rtlCol="0" anchor="t"/>
          <a:lstStyle/>
          <a:p>
            <a:pPr marL="0" indent="0" algn="l">
              <a:lnSpc>
                <a:spcPts val="2800"/>
              </a:lnSpc>
              <a:buSzPct val="100000"/>
              <a:buFont typeface="+mj-lt"/>
              <a:buNone/>
            </a:pPr>
            <a:r>
              <a:rPr lang="en-US" sz="1750" dirty="0">
                <a:solidFill>
                  <a:srgbClr val="CAD6DE"/>
                </a:solidFill>
                <a:latin typeface="Cabin" pitchFamily="34" charset="0"/>
                <a:ea typeface="Cabin" pitchFamily="34" charset="-122"/>
                <a:cs typeface="Cabin" pitchFamily="34" charset="-120"/>
              </a:rPr>
              <a:t>Generative Adversarial Networks (GANs): A </a:t>
            </a:r>
            <a:r>
              <a:rPr lang="en-US" sz="1750" b="1" dirty="0">
                <a:solidFill>
                  <a:srgbClr val="CAD6DE"/>
                </a:solidFill>
                <a:latin typeface="Cabin" pitchFamily="34" charset="0"/>
                <a:ea typeface="Cabin" pitchFamily="34" charset="-122"/>
                <a:cs typeface="Cabin" pitchFamily="34" charset="-120"/>
              </a:rPr>
              <a:t>powerful deep learning framework</a:t>
            </a:r>
            <a:r>
              <a:rPr lang="en-US" sz="1750" dirty="0">
                <a:solidFill>
                  <a:srgbClr val="CAD6DE"/>
                </a:solidFill>
                <a:latin typeface="Cabin" pitchFamily="34" charset="0"/>
                <a:ea typeface="Cabin" pitchFamily="34" charset="-122"/>
                <a:cs typeface="Cabin" pitchFamily="34" charset="-120"/>
              </a:rPr>
              <a:t> that pits two neural networks against each other to generate </a:t>
            </a:r>
            <a:r>
              <a:rPr lang="en-US" sz="1750" u="sng" dirty="0">
                <a:solidFill>
                  <a:srgbClr val="CAD6DE"/>
                </a:solidFill>
                <a:latin typeface="Cabin" pitchFamily="34" charset="0"/>
                <a:ea typeface="Cabin" pitchFamily="34" charset="-122"/>
                <a:cs typeface="Cabin" pitchFamily="34" charset="-120"/>
              </a:rPr>
              <a:t>realistic, synthetic data</a:t>
            </a:r>
            <a:r>
              <a:rPr lang="en-US" sz="1750" dirty="0">
                <a:solidFill>
                  <a:srgbClr val="CAD6DE"/>
                </a:solidFill>
                <a:latin typeface="Cabin" pitchFamily="34" charset="0"/>
                <a:ea typeface="Cabin" pitchFamily="34" charset="-122"/>
                <a:cs typeface="Cabin" pitchFamily="34" charset="-120"/>
              </a:rPr>
              <a:t>.</a:t>
            </a:r>
            <a:endParaRPr lang="en-US" sz="1750" dirty="0"/>
          </a:p>
        </p:txBody>
      </p:sp>
      <p:sp>
        <p:nvSpPr>
          <p:cNvPr id="7" name="Text 3"/>
          <p:cNvSpPr/>
          <p:nvPr/>
        </p:nvSpPr>
        <p:spPr>
          <a:xfrm>
            <a:off x="1188601" y="5492472"/>
            <a:ext cx="7122200" cy="710803"/>
          </a:xfrm>
          <a:prstGeom prst="rect">
            <a:avLst/>
          </a:prstGeom>
          <a:noFill/>
        </p:spPr>
        <p:txBody>
          <a:bodyPr wrap="square" rtlCol="0" anchor="t"/>
          <a:lstStyle/>
          <a:p>
            <a:pPr marL="0" indent="0" algn="l">
              <a:lnSpc>
                <a:spcPts val="2800"/>
              </a:lnSpc>
              <a:buSzPct val="100000"/>
              <a:buFont typeface="+mj-lt"/>
              <a:buNone/>
            </a:pPr>
            <a:r>
              <a:rPr lang="en-US" sz="1750" dirty="0">
                <a:solidFill>
                  <a:srgbClr val="CAD6DE"/>
                </a:solidFill>
                <a:latin typeface="Cabin" pitchFamily="34" charset="0"/>
                <a:ea typeface="Cabin" pitchFamily="34" charset="-122"/>
                <a:cs typeface="Cabin" pitchFamily="34" charset="-120"/>
              </a:rPr>
              <a:t>Discriminator Network: Learns to </a:t>
            </a:r>
            <a:r>
              <a:rPr lang="en-US" sz="1750" b="1" dirty="0">
                <a:solidFill>
                  <a:srgbClr val="CAD6DE"/>
                </a:solidFill>
                <a:latin typeface="Cabin" pitchFamily="34" charset="0"/>
                <a:ea typeface="Cabin" pitchFamily="34" charset="-122"/>
                <a:cs typeface="Cabin" pitchFamily="34" charset="-120"/>
              </a:rPr>
              <a:t>differentiate between real and fake</a:t>
            </a:r>
            <a:r>
              <a:rPr lang="en-US" sz="1750" dirty="0">
                <a:solidFill>
                  <a:srgbClr val="CAD6DE"/>
                </a:solidFill>
                <a:latin typeface="Cabin" pitchFamily="34" charset="0"/>
                <a:ea typeface="Cabin" pitchFamily="34" charset="-122"/>
                <a:cs typeface="Cabin" pitchFamily="34" charset="-120"/>
              </a:rPr>
              <a:t> data, providing feedback to the Generator Network.</a:t>
            </a:r>
            <a:endParaRPr lang="en-US" sz="1750" dirty="0"/>
          </a:p>
        </p:txBody>
      </p:sp>
      <p:sp>
        <p:nvSpPr>
          <p:cNvPr id="8" name="Text 4"/>
          <p:cNvSpPr/>
          <p:nvPr/>
        </p:nvSpPr>
        <p:spPr>
          <a:xfrm>
            <a:off x="1188601" y="6292096"/>
            <a:ext cx="7122200" cy="710803"/>
          </a:xfrm>
          <a:prstGeom prst="rect">
            <a:avLst/>
          </a:prstGeom>
          <a:noFill/>
        </p:spPr>
        <p:txBody>
          <a:bodyPr wrap="square" rtlCol="0" anchor="t"/>
          <a:lstStyle/>
          <a:p>
            <a:pPr marL="0" indent="0" algn="l">
              <a:lnSpc>
                <a:spcPts val="2800"/>
              </a:lnSpc>
              <a:buSzPct val="100000"/>
              <a:buFont typeface="+mj-lt"/>
              <a:buNone/>
            </a:pPr>
            <a:r>
              <a:rPr lang="en-US" sz="1750" dirty="0">
                <a:solidFill>
                  <a:srgbClr val="CAD6DE"/>
                </a:solidFill>
                <a:latin typeface="Cabin" pitchFamily="34" charset="0"/>
                <a:ea typeface="Cabin" pitchFamily="34" charset="-122"/>
                <a:cs typeface="Cabin" pitchFamily="34" charset="-120"/>
              </a:rPr>
              <a:t>Generator Network: Learns to </a:t>
            </a:r>
            <a:r>
              <a:rPr lang="en-US" sz="1750" b="1" dirty="0">
                <a:solidFill>
                  <a:srgbClr val="CAD6DE"/>
                </a:solidFill>
                <a:latin typeface="Cabin" pitchFamily="34" charset="0"/>
                <a:ea typeface="Cabin" pitchFamily="34" charset="-122"/>
                <a:cs typeface="Cabin" pitchFamily="34" charset="-120"/>
              </a:rPr>
              <a:t>create realistic, synthetic data</a:t>
            </a:r>
            <a:r>
              <a:rPr lang="en-US" sz="1750" dirty="0">
                <a:solidFill>
                  <a:srgbClr val="CAD6DE"/>
                </a:solidFill>
                <a:latin typeface="Cabin" pitchFamily="34" charset="0"/>
                <a:ea typeface="Cabin" pitchFamily="34" charset="-122"/>
                <a:cs typeface="Cabin" pitchFamily="34" charset="-120"/>
              </a:rPr>
              <a:t> that can </a:t>
            </a:r>
            <a:r>
              <a:rPr lang="en-US" sz="1750" u="sng" dirty="0">
                <a:solidFill>
                  <a:srgbClr val="CAD6DE"/>
                </a:solidFill>
                <a:latin typeface="Cabin" pitchFamily="34" charset="0"/>
                <a:ea typeface="Cabin" pitchFamily="34" charset="-122"/>
                <a:cs typeface="Cabin" pitchFamily="34" charset="-120"/>
              </a:rPr>
              <a:t>fool the Discriminator Network</a:t>
            </a:r>
            <a:r>
              <a:rPr lang="en-US" sz="1750" dirty="0">
                <a:solidFill>
                  <a:srgbClr val="CAD6DE"/>
                </a:solidFill>
                <a:latin typeface="Cabin" pitchFamily="34" charset="0"/>
                <a:ea typeface="Cabin" pitchFamily="34" charset="-122"/>
                <a:cs typeface="Cabin" pitchFamily="34" charset="-120"/>
              </a:rPr>
              <a:t>, leading to an </a:t>
            </a:r>
            <a:r>
              <a:rPr lang="en-US" sz="1750" b="1" dirty="0">
                <a:solidFill>
                  <a:srgbClr val="CAD6DE"/>
                </a:solidFill>
                <a:latin typeface="Cabin" pitchFamily="34" charset="0"/>
                <a:ea typeface="Cabin" pitchFamily="34" charset="-122"/>
                <a:cs typeface="Cabin" pitchFamily="34" charset="-120"/>
              </a:rPr>
              <a:t>adversarial training process</a:t>
            </a:r>
            <a:r>
              <a:rPr lang="en-US" sz="1750" dirty="0">
                <a:solidFill>
                  <a:srgbClr val="CAD6DE"/>
                </a:solidFill>
                <a:latin typeface="Cabin" pitchFamily="34" charset="0"/>
                <a:ea typeface="Cabin" pitchFamily="34" charset="-122"/>
                <a:cs typeface="Cabin" pitchFamily="34" charset="-120"/>
              </a:rPr>
              <a:t>.</a:t>
            </a:r>
            <a:endParaRPr lang="en-US" sz="1750" dirty="0"/>
          </a:p>
        </p:txBody>
      </p:sp>
      <p:pic>
        <p:nvPicPr>
          <p:cNvPr id="10" name="Picture 9">
            <a:extLst>
              <a:ext uri="{FF2B5EF4-FFF2-40B4-BE49-F238E27FC236}">
                <a16:creationId xmlns:a16="http://schemas.microsoft.com/office/drawing/2014/main" id="{D393D51B-1F39-4A9F-8AEF-67BC2AADBE2C}"/>
              </a:ext>
            </a:extLst>
          </p:cNvPr>
          <p:cNvPicPr>
            <a:picLocks noChangeAspect="1"/>
          </p:cNvPicPr>
          <p:nvPr/>
        </p:nvPicPr>
        <p:blipFill>
          <a:blip r:embed="rId4"/>
          <a:stretch>
            <a:fillRect/>
          </a:stretch>
        </p:blipFill>
        <p:spPr>
          <a:xfrm>
            <a:off x="9217622" y="0"/>
            <a:ext cx="5412778"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sp>
        <p:nvSpPr>
          <p:cNvPr id="5" name="Text 1"/>
          <p:cNvSpPr/>
          <p:nvPr/>
        </p:nvSpPr>
        <p:spPr>
          <a:xfrm>
            <a:off x="833199" y="1537692"/>
            <a:ext cx="7477601" cy="2083118"/>
          </a:xfrm>
          <a:prstGeom prst="rect">
            <a:avLst/>
          </a:prstGeom>
          <a:noFill/>
        </p:spPr>
        <p:txBody>
          <a:bodyPr wrap="square" rtlCol="0" anchor="t"/>
          <a:lstStyle/>
          <a:p>
            <a:pPr marL="0" indent="0">
              <a:lnSpc>
                <a:spcPts val="5470"/>
              </a:lnSpc>
              <a:buNone/>
            </a:pPr>
            <a:r>
              <a:rPr lang="en-US" sz="4375" dirty="0">
                <a:solidFill>
                  <a:srgbClr val="FFFFFF"/>
                </a:solidFill>
                <a:latin typeface="Unbounded" pitchFamily="34" charset="0"/>
                <a:ea typeface="Unbounded" pitchFamily="34" charset="-122"/>
                <a:cs typeface="Unbounded" pitchFamily="34" charset="-120"/>
              </a:rPr>
              <a:t>Architectural Considerations for Anime GAN Models</a:t>
            </a:r>
            <a:endParaRPr lang="en-US" sz="4375" dirty="0"/>
          </a:p>
        </p:txBody>
      </p:sp>
      <p:sp>
        <p:nvSpPr>
          <p:cNvPr id="6" name="Text 2"/>
          <p:cNvSpPr/>
          <p:nvPr/>
        </p:nvSpPr>
        <p:spPr>
          <a:xfrm>
            <a:off x="833199" y="3954066"/>
            <a:ext cx="7477601"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Designing effective Anime GAN models requires careful architectural choices to capture the unique visual style and features of anime art. Key considerations include network depth, skip connections, attention mechanisms, and generative model architectures tailored for anime-specific characteristics.</a:t>
            </a:r>
            <a:endParaRPr lang="en-US" sz="1750" dirty="0"/>
          </a:p>
        </p:txBody>
      </p:sp>
      <p:sp>
        <p:nvSpPr>
          <p:cNvPr id="7" name="Text 3"/>
          <p:cNvSpPr/>
          <p:nvPr/>
        </p:nvSpPr>
        <p:spPr>
          <a:xfrm>
            <a:off x="833199" y="5625584"/>
            <a:ext cx="7477601" cy="1066205"/>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Stable and high-quality anime image generation also demands specialized loss functions, regularization techniques, and advanced training strategies to overcome common challenges such as mode collapse and lack of diversity.</a:t>
            </a:r>
            <a:endParaRPr lang="en-US" sz="1750" dirty="0"/>
          </a:p>
        </p:txBody>
      </p:sp>
      <p:pic>
        <p:nvPicPr>
          <p:cNvPr id="9" name="Picture 8">
            <a:extLst>
              <a:ext uri="{FF2B5EF4-FFF2-40B4-BE49-F238E27FC236}">
                <a16:creationId xmlns:a16="http://schemas.microsoft.com/office/drawing/2014/main" id="{C287FB6B-598C-41BA-A9C8-316B6E799A84}"/>
              </a:ext>
            </a:extLst>
          </p:cNvPr>
          <p:cNvPicPr>
            <a:picLocks noChangeAspect="1"/>
          </p:cNvPicPr>
          <p:nvPr/>
        </p:nvPicPr>
        <p:blipFill>
          <a:blip r:embed="rId4"/>
          <a:stretch>
            <a:fillRect/>
          </a:stretch>
        </p:blipFill>
        <p:spPr>
          <a:xfrm>
            <a:off x="8585200" y="0"/>
            <a:ext cx="60452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7620" y="0"/>
            <a:ext cx="3657600" cy="8231505"/>
          </a:xfrm>
          <a:prstGeom prst="rect">
            <a:avLst/>
          </a:prstGeom>
        </p:spPr>
      </p:pic>
      <p:sp>
        <p:nvSpPr>
          <p:cNvPr id="5" name="Text 1"/>
          <p:cNvSpPr/>
          <p:nvPr/>
        </p:nvSpPr>
        <p:spPr>
          <a:xfrm>
            <a:off x="4450437" y="581382"/>
            <a:ext cx="9387126" cy="1321594"/>
          </a:xfrm>
          <a:prstGeom prst="rect">
            <a:avLst/>
          </a:prstGeom>
          <a:noFill/>
        </p:spPr>
        <p:txBody>
          <a:bodyPr wrap="square" rtlCol="0" anchor="t"/>
          <a:lstStyle/>
          <a:p>
            <a:pPr marL="0" indent="0">
              <a:lnSpc>
                <a:spcPts val="5205"/>
              </a:lnSpc>
              <a:buNone/>
            </a:pPr>
            <a:r>
              <a:rPr lang="en-US" sz="4160" dirty="0">
                <a:solidFill>
                  <a:srgbClr val="FFFFFF"/>
                </a:solidFill>
                <a:latin typeface="Unbounded" pitchFamily="34" charset="0"/>
                <a:ea typeface="Unbounded" pitchFamily="34" charset="-122"/>
                <a:cs typeface="Unbounded" pitchFamily="34" charset="-120"/>
              </a:rPr>
              <a:t>Dataset Preparation and Preprocessing</a:t>
            </a:r>
            <a:endParaRPr lang="en-US" sz="4160" dirty="0"/>
          </a:p>
        </p:txBody>
      </p:sp>
      <p:sp>
        <p:nvSpPr>
          <p:cNvPr id="6" name="Shape 2"/>
          <p:cNvSpPr/>
          <p:nvPr/>
        </p:nvSpPr>
        <p:spPr>
          <a:xfrm>
            <a:off x="4754404" y="2220039"/>
            <a:ext cx="26313" cy="5430083"/>
          </a:xfrm>
          <a:prstGeom prst="rect">
            <a:avLst/>
          </a:prstGeom>
          <a:solidFill>
            <a:srgbClr val="0A988B"/>
          </a:solidFill>
        </p:spPr>
      </p:sp>
      <p:sp>
        <p:nvSpPr>
          <p:cNvPr id="7" name="Shape 3"/>
          <p:cNvSpPr/>
          <p:nvPr/>
        </p:nvSpPr>
        <p:spPr>
          <a:xfrm>
            <a:off x="5005328" y="2609790"/>
            <a:ext cx="739973" cy="26313"/>
          </a:xfrm>
          <a:prstGeom prst="rect">
            <a:avLst/>
          </a:prstGeom>
          <a:solidFill>
            <a:srgbClr val="0A988B"/>
          </a:solidFill>
        </p:spPr>
      </p:sp>
      <p:sp>
        <p:nvSpPr>
          <p:cNvPr id="8" name="Shape 4"/>
          <p:cNvSpPr/>
          <p:nvPr/>
        </p:nvSpPr>
        <p:spPr>
          <a:xfrm>
            <a:off x="4529673" y="2385179"/>
            <a:ext cx="475655" cy="475655"/>
          </a:xfrm>
          <a:prstGeom prst="roundRect">
            <a:avLst>
              <a:gd name="adj" fmla="val 13335"/>
            </a:avLst>
          </a:prstGeom>
          <a:solidFill>
            <a:srgbClr val="223D4D"/>
          </a:solidFill>
        </p:spPr>
      </p:sp>
      <p:sp>
        <p:nvSpPr>
          <p:cNvPr id="9" name="Text 5"/>
          <p:cNvSpPr/>
          <p:nvPr/>
        </p:nvSpPr>
        <p:spPr>
          <a:xfrm>
            <a:off x="4692789" y="2424708"/>
            <a:ext cx="149423" cy="396478"/>
          </a:xfrm>
          <a:prstGeom prst="rect">
            <a:avLst/>
          </a:prstGeom>
          <a:noFill/>
        </p:spPr>
        <p:txBody>
          <a:bodyPr wrap="none" rtlCol="0" anchor="t"/>
          <a:lstStyle/>
          <a:p>
            <a:pPr marL="0" indent="0" algn="ctr">
              <a:lnSpc>
                <a:spcPts val="3120"/>
              </a:lnSpc>
              <a:buNone/>
            </a:pPr>
            <a:r>
              <a:rPr lang="en-US" sz="2495" dirty="0">
                <a:solidFill>
                  <a:srgbClr val="FFFFFF"/>
                </a:solidFill>
                <a:latin typeface="Unbounded" pitchFamily="34" charset="0"/>
                <a:ea typeface="Unbounded" pitchFamily="34" charset="-122"/>
                <a:cs typeface="Unbounded" pitchFamily="34" charset="-120"/>
              </a:rPr>
              <a:t>1</a:t>
            </a:r>
            <a:endParaRPr lang="en-US" sz="2495" dirty="0"/>
          </a:p>
        </p:txBody>
      </p:sp>
      <p:sp>
        <p:nvSpPr>
          <p:cNvPr id="10" name="Text 6"/>
          <p:cNvSpPr/>
          <p:nvPr/>
        </p:nvSpPr>
        <p:spPr>
          <a:xfrm>
            <a:off x="5930265" y="2431375"/>
            <a:ext cx="2642830" cy="330398"/>
          </a:xfrm>
          <a:prstGeom prst="rect">
            <a:avLst/>
          </a:prstGeom>
          <a:noFill/>
        </p:spPr>
        <p:txBody>
          <a:bodyPr wrap="none" rtlCol="0" anchor="t"/>
          <a:lstStyle/>
          <a:p>
            <a:pPr marL="0" indent="0" algn="l">
              <a:lnSpc>
                <a:spcPts val="2600"/>
              </a:lnSpc>
              <a:buNone/>
            </a:pPr>
            <a:r>
              <a:rPr lang="en-US" sz="2080" dirty="0">
                <a:solidFill>
                  <a:srgbClr val="FFFFFF"/>
                </a:solidFill>
                <a:latin typeface="Unbounded" pitchFamily="34" charset="0"/>
                <a:ea typeface="Unbounded" pitchFamily="34" charset="-122"/>
                <a:cs typeface="Unbounded" pitchFamily="34" charset="-120"/>
              </a:rPr>
              <a:t>Data Collection</a:t>
            </a:r>
            <a:endParaRPr lang="en-US" sz="2080" dirty="0"/>
          </a:p>
        </p:txBody>
      </p:sp>
      <p:sp>
        <p:nvSpPr>
          <p:cNvPr id="11" name="Text 7"/>
          <p:cNvSpPr/>
          <p:nvPr/>
        </p:nvSpPr>
        <p:spPr>
          <a:xfrm>
            <a:off x="5930265" y="2888575"/>
            <a:ext cx="7907298" cy="676513"/>
          </a:xfrm>
          <a:prstGeom prst="rect">
            <a:avLst/>
          </a:prstGeom>
          <a:noFill/>
        </p:spPr>
        <p:txBody>
          <a:bodyPr wrap="square" rtlCol="0" anchor="t"/>
          <a:lstStyle/>
          <a:p>
            <a:pPr marL="0" indent="0" algn="l">
              <a:lnSpc>
                <a:spcPts val="2665"/>
              </a:lnSpc>
              <a:buNone/>
            </a:pPr>
            <a:r>
              <a:rPr lang="en-US" sz="1665" dirty="0">
                <a:solidFill>
                  <a:srgbClr val="CAD6DE"/>
                </a:solidFill>
                <a:latin typeface="Cabin" pitchFamily="34" charset="0"/>
                <a:ea typeface="Cabin" pitchFamily="34" charset="-122"/>
                <a:cs typeface="Cabin" pitchFamily="34" charset="-120"/>
              </a:rPr>
              <a:t>Gather a diverse dataset of high-quality anime images from various online sources, ensuring a wide range of styles, characters, and scenes are represented.</a:t>
            </a:r>
            <a:endParaRPr lang="en-US" sz="1665" dirty="0"/>
          </a:p>
        </p:txBody>
      </p:sp>
      <p:sp>
        <p:nvSpPr>
          <p:cNvPr id="12" name="Shape 8"/>
          <p:cNvSpPr/>
          <p:nvPr/>
        </p:nvSpPr>
        <p:spPr>
          <a:xfrm>
            <a:off x="5005328" y="4377511"/>
            <a:ext cx="739973" cy="26313"/>
          </a:xfrm>
          <a:prstGeom prst="rect">
            <a:avLst/>
          </a:prstGeom>
          <a:solidFill>
            <a:srgbClr val="0A988B"/>
          </a:solidFill>
        </p:spPr>
      </p:sp>
      <p:sp>
        <p:nvSpPr>
          <p:cNvPr id="13" name="Shape 9"/>
          <p:cNvSpPr/>
          <p:nvPr/>
        </p:nvSpPr>
        <p:spPr>
          <a:xfrm>
            <a:off x="4529673" y="4152900"/>
            <a:ext cx="475655" cy="475655"/>
          </a:xfrm>
          <a:prstGeom prst="roundRect">
            <a:avLst>
              <a:gd name="adj" fmla="val 13335"/>
            </a:avLst>
          </a:prstGeom>
          <a:solidFill>
            <a:srgbClr val="223D4D"/>
          </a:solidFill>
        </p:spPr>
      </p:sp>
      <p:sp>
        <p:nvSpPr>
          <p:cNvPr id="14" name="Text 10"/>
          <p:cNvSpPr/>
          <p:nvPr/>
        </p:nvSpPr>
        <p:spPr>
          <a:xfrm>
            <a:off x="4642306" y="4192429"/>
            <a:ext cx="250269" cy="396478"/>
          </a:xfrm>
          <a:prstGeom prst="rect">
            <a:avLst/>
          </a:prstGeom>
          <a:noFill/>
        </p:spPr>
        <p:txBody>
          <a:bodyPr wrap="none" rtlCol="0" anchor="t"/>
          <a:lstStyle/>
          <a:p>
            <a:pPr marL="0" indent="0" algn="ctr">
              <a:lnSpc>
                <a:spcPts val="3120"/>
              </a:lnSpc>
              <a:buNone/>
            </a:pPr>
            <a:r>
              <a:rPr lang="en-US" sz="2495" dirty="0">
                <a:solidFill>
                  <a:srgbClr val="FFFFFF"/>
                </a:solidFill>
                <a:latin typeface="Unbounded" pitchFamily="34" charset="0"/>
                <a:ea typeface="Unbounded" pitchFamily="34" charset="-122"/>
                <a:cs typeface="Unbounded" pitchFamily="34" charset="-120"/>
              </a:rPr>
              <a:t>2</a:t>
            </a:r>
            <a:endParaRPr lang="en-US" sz="2495" dirty="0"/>
          </a:p>
        </p:txBody>
      </p:sp>
      <p:sp>
        <p:nvSpPr>
          <p:cNvPr id="15" name="Text 11"/>
          <p:cNvSpPr/>
          <p:nvPr/>
        </p:nvSpPr>
        <p:spPr>
          <a:xfrm>
            <a:off x="5930265" y="4199096"/>
            <a:ext cx="3140035" cy="330398"/>
          </a:xfrm>
          <a:prstGeom prst="rect">
            <a:avLst/>
          </a:prstGeom>
          <a:noFill/>
        </p:spPr>
        <p:txBody>
          <a:bodyPr wrap="none" rtlCol="0" anchor="t"/>
          <a:lstStyle/>
          <a:p>
            <a:pPr marL="0" indent="0" algn="l">
              <a:lnSpc>
                <a:spcPts val="2600"/>
              </a:lnSpc>
              <a:buNone/>
            </a:pPr>
            <a:r>
              <a:rPr lang="en-US" sz="2080" dirty="0">
                <a:solidFill>
                  <a:srgbClr val="FFFFFF"/>
                </a:solidFill>
                <a:latin typeface="Unbounded" pitchFamily="34" charset="0"/>
                <a:ea typeface="Unbounded" pitchFamily="34" charset="-122"/>
                <a:cs typeface="Unbounded" pitchFamily="34" charset="-120"/>
              </a:rPr>
              <a:t>Data Preprocessing</a:t>
            </a:r>
            <a:endParaRPr lang="en-US" sz="2080" dirty="0"/>
          </a:p>
        </p:txBody>
      </p:sp>
      <p:sp>
        <p:nvSpPr>
          <p:cNvPr id="16" name="Text 12"/>
          <p:cNvSpPr/>
          <p:nvPr/>
        </p:nvSpPr>
        <p:spPr>
          <a:xfrm>
            <a:off x="5930265" y="4656296"/>
            <a:ext cx="7907298" cy="676513"/>
          </a:xfrm>
          <a:prstGeom prst="rect">
            <a:avLst/>
          </a:prstGeom>
          <a:noFill/>
        </p:spPr>
        <p:txBody>
          <a:bodyPr wrap="square" rtlCol="0" anchor="t"/>
          <a:lstStyle/>
          <a:p>
            <a:pPr marL="0" indent="0" algn="l">
              <a:lnSpc>
                <a:spcPts val="2665"/>
              </a:lnSpc>
              <a:buNone/>
            </a:pPr>
            <a:r>
              <a:rPr lang="en-US" sz="1665" dirty="0">
                <a:solidFill>
                  <a:srgbClr val="CAD6DE"/>
                </a:solidFill>
                <a:latin typeface="Cabin" pitchFamily="34" charset="0"/>
                <a:ea typeface="Cabin" pitchFamily="34" charset="-122"/>
                <a:cs typeface="Cabin" pitchFamily="34" charset="-120"/>
              </a:rPr>
              <a:t>Clean and preprocess the collected images by resizing, cropping, and normalizing them to a consistent format. Remove any low-quality or irrelevant images.</a:t>
            </a:r>
            <a:endParaRPr lang="en-US" sz="1665" dirty="0"/>
          </a:p>
        </p:txBody>
      </p:sp>
      <p:sp>
        <p:nvSpPr>
          <p:cNvPr id="17" name="Shape 13"/>
          <p:cNvSpPr/>
          <p:nvPr/>
        </p:nvSpPr>
        <p:spPr>
          <a:xfrm>
            <a:off x="5005328" y="6145232"/>
            <a:ext cx="739973" cy="26313"/>
          </a:xfrm>
          <a:prstGeom prst="rect">
            <a:avLst/>
          </a:prstGeom>
          <a:solidFill>
            <a:srgbClr val="0A988B"/>
          </a:solidFill>
        </p:spPr>
      </p:sp>
      <p:sp>
        <p:nvSpPr>
          <p:cNvPr id="18" name="Shape 14"/>
          <p:cNvSpPr/>
          <p:nvPr/>
        </p:nvSpPr>
        <p:spPr>
          <a:xfrm>
            <a:off x="4529673" y="5920621"/>
            <a:ext cx="475655" cy="475655"/>
          </a:xfrm>
          <a:prstGeom prst="roundRect">
            <a:avLst>
              <a:gd name="adj" fmla="val 13335"/>
            </a:avLst>
          </a:prstGeom>
          <a:solidFill>
            <a:srgbClr val="223D4D"/>
          </a:solidFill>
        </p:spPr>
      </p:sp>
      <p:sp>
        <p:nvSpPr>
          <p:cNvPr id="19" name="Text 15"/>
          <p:cNvSpPr/>
          <p:nvPr/>
        </p:nvSpPr>
        <p:spPr>
          <a:xfrm>
            <a:off x="4639925" y="5960150"/>
            <a:ext cx="255032" cy="396478"/>
          </a:xfrm>
          <a:prstGeom prst="rect">
            <a:avLst/>
          </a:prstGeom>
          <a:noFill/>
        </p:spPr>
        <p:txBody>
          <a:bodyPr wrap="none" rtlCol="0" anchor="t"/>
          <a:lstStyle/>
          <a:p>
            <a:pPr marL="0" indent="0" algn="ctr">
              <a:lnSpc>
                <a:spcPts val="3120"/>
              </a:lnSpc>
              <a:buNone/>
            </a:pPr>
            <a:r>
              <a:rPr lang="en-US" sz="2495" dirty="0">
                <a:solidFill>
                  <a:srgbClr val="FFFFFF"/>
                </a:solidFill>
                <a:latin typeface="Unbounded" pitchFamily="34" charset="0"/>
                <a:ea typeface="Unbounded" pitchFamily="34" charset="-122"/>
                <a:cs typeface="Unbounded" pitchFamily="34" charset="-120"/>
              </a:rPr>
              <a:t>3</a:t>
            </a:r>
            <a:endParaRPr lang="en-US" sz="2495" dirty="0"/>
          </a:p>
        </p:txBody>
      </p:sp>
      <p:sp>
        <p:nvSpPr>
          <p:cNvPr id="20" name="Text 16"/>
          <p:cNvSpPr/>
          <p:nvPr/>
        </p:nvSpPr>
        <p:spPr>
          <a:xfrm>
            <a:off x="5930265" y="5966817"/>
            <a:ext cx="3136106" cy="330398"/>
          </a:xfrm>
          <a:prstGeom prst="rect">
            <a:avLst/>
          </a:prstGeom>
          <a:noFill/>
        </p:spPr>
        <p:txBody>
          <a:bodyPr wrap="none" rtlCol="0" anchor="t"/>
          <a:lstStyle/>
          <a:p>
            <a:pPr marL="0" indent="0" algn="l">
              <a:lnSpc>
                <a:spcPts val="2600"/>
              </a:lnSpc>
              <a:buNone/>
            </a:pPr>
            <a:r>
              <a:rPr lang="en-US" sz="2080" dirty="0">
                <a:solidFill>
                  <a:srgbClr val="FFFFFF"/>
                </a:solidFill>
                <a:latin typeface="Unbounded" pitchFamily="34" charset="0"/>
                <a:ea typeface="Unbounded" pitchFamily="34" charset="-122"/>
                <a:cs typeface="Unbounded" pitchFamily="34" charset="-120"/>
              </a:rPr>
              <a:t>Data Augmentation</a:t>
            </a:r>
            <a:endParaRPr lang="en-US" sz="2080" dirty="0"/>
          </a:p>
        </p:txBody>
      </p:sp>
      <p:sp>
        <p:nvSpPr>
          <p:cNvPr id="21" name="Text 17"/>
          <p:cNvSpPr/>
          <p:nvPr/>
        </p:nvSpPr>
        <p:spPr>
          <a:xfrm>
            <a:off x="5930265" y="6424017"/>
            <a:ext cx="7907298" cy="1014770"/>
          </a:xfrm>
          <a:prstGeom prst="rect">
            <a:avLst/>
          </a:prstGeom>
          <a:noFill/>
        </p:spPr>
        <p:txBody>
          <a:bodyPr wrap="square" rtlCol="0" anchor="t"/>
          <a:lstStyle/>
          <a:p>
            <a:pPr marL="0" indent="0" algn="l">
              <a:lnSpc>
                <a:spcPts val="2665"/>
              </a:lnSpc>
              <a:buNone/>
            </a:pPr>
            <a:r>
              <a:rPr lang="en-US" sz="1665" dirty="0">
                <a:solidFill>
                  <a:srgbClr val="CAD6DE"/>
                </a:solidFill>
                <a:latin typeface="Cabin" pitchFamily="34" charset="0"/>
                <a:ea typeface="Cabin" pitchFamily="34" charset="-122"/>
                <a:cs typeface="Cabin" pitchFamily="34" charset="-120"/>
              </a:rPr>
              <a:t>Apply techniques like flipping, rotating, Captioning the image using VGG16 and color jittering to artificially expand the dataset, adding more diversity and improving model generalization.</a:t>
            </a:r>
            <a:endParaRPr lang="en-US" sz="166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707237"/>
            <a:ext cx="7477601" cy="1388745"/>
          </a:xfrm>
          <a:prstGeom prst="rect">
            <a:avLst/>
          </a:prstGeom>
          <a:noFill/>
        </p:spPr>
        <p:txBody>
          <a:bodyPr wrap="square" rtlCol="0" anchor="t"/>
          <a:lstStyle/>
          <a:p>
            <a:pPr marL="0" indent="0">
              <a:lnSpc>
                <a:spcPts val="5470"/>
              </a:lnSpc>
              <a:buNone/>
            </a:pPr>
            <a:r>
              <a:rPr lang="en-US" sz="4375" dirty="0">
                <a:solidFill>
                  <a:srgbClr val="FFFFFF"/>
                </a:solidFill>
                <a:latin typeface="Unbounded" pitchFamily="34" charset="0"/>
                <a:ea typeface="Unbounded" pitchFamily="34" charset="-122"/>
                <a:cs typeface="Unbounded" pitchFamily="34" charset="-120"/>
              </a:rPr>
              <a:t>Training Anime GAN Models</a:t>
            </a:r>
            <a:endParaRPr lang="en-US" sz="4375" dirty="0"/>
          </a:p>
        </p:txBody>
      </p:sp>
      <p:sp>
        <p:nvSpPr>
          <p:cNvPr id="6" name="Text 2"/>
          <p:cNvSpPr/>
          <p:nvPr/>
        </p:nvSpPr>
        <p:spPr>
          <a:xfrm>
            <a:off x="6319599" y="3429238"/>
            <a:ext cx="7477601"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The training process for Anime GAN models involves a delicate balance between the Generator and Discriminator networks. Careful hyperparameter tuning, such as learning rates, batch sizes, and optimization algorithms, is crucial to achieve stable and convergent training.</a:t>
            </a:r>
            <a:endParaRPr lang="en-US" sz="1750" dirty="0"/>
          </a:p>
        </p:txBody>
      </p:sp>
      <p:sp>
        <p:nvSpPr>
          <p:cNvPr id="7" name="Text 3"/>
          <p:cNvSpPr/>
          <p:nvPr/>
        </p:nvSpPr>
        <p:spPr>
          <a:xfrm>
            <a:off x="6319599" y="5100757"/>
            <a:ext cx="7477601" cy="142160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Techniques like gradient penalty, spectral normalization, and mini-batch discrimination can help mitigate common GAN challenges, such as mode collapse and vanishing gradients, leading to higher-quality and more diverse anime image generation.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sp>
        <p:nvSpPr>
          <p:cNvPr id="4" name="Text 1"/>
          <p:cNvSpPr/>
          <p:nvPr/>
        </p:nvSpPr>
        <p:spPr>
          <a:xfrm>
            <a:off x="2348389" y="633889"/>
            <a:ext cx="9933503" cy="1388745"/>
          </a:xfrm>
          <a:prstGeom prst="rect">
            <a:avLst/>
          </a:prstGeom>
          <a:noFill/>
        </p:spPr>
        <p:txBody>
          <a:bodyPr wrap="square" rtlCol="0" anchor="t"/>
          <a:lstStyle/>
          <a:p>
            <a:pPr marL="0" indent="0">
              <a:lnSpc>
                <a:spcPts val="5470"/>
              </a:lnSpc>
              <a:buNone/>
            </a:pPr>
            <a:r>
              <a:rPr lang="en-US" sz="4375" dirty="0">
                <a:solidFill>
                  <a:srgbClr val="FFFFFF"/>
                </a:solidFill>
                <a:latin typeface="Unbounded" pitchFamily="34" charset="0"/>
                <a:ea typeface="Unbounded" pitchFamily="34" charset="-122"/>
                <a:cs typeface="Unbounded" pitchFamily="34" charset="-120"/>
              </a:rPr>
              <a:t>Evaluation and Metrics for Anime Image Generation</a:t>
            </a:r>
            <a:endParaRPr lang="en-US" sz="4375" dirty="0"/>
          </a:p>
        </p:txBody>
      </p:sp>
      <p:sp>
        <p:nvSpPr>
          <p:cNvPr id="5" name="Text 2"/>
          <p:cNvSpPr/>
          <p:nvPr/>
        </p:nvSpPr>
        <p:spPr>
          <a:xfrm>
            <a:off x="2348389" y="2578060"/>
            <a:ext cx="2076807" cy="694373"/>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Quantitative Evaluation</a:t>
            </a:r>
            <a:endParaRPr lang="en-US" sz="2185" dirty="0"/>
          </a:p>
        </p:txBody>
      </p:sp>
      <p:sp>
        <p:nvSpPr>
          <p:cNvPr id="6" name="Text 3"/>
          <p:cNvSpPr/>
          <p:nvPr/>
        </p:nvSpPr>
        <p:spPr>
          <a:xfrm>
            <a:off x="2348389" y="3494603"/>
            <a:ext cx="2076807" cy="355401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Utilize objective metrics like Inception Score, Fréchet Inception Distance, and Perceptual Similarity to assess the quality, diversity, and realism of the generated anime images.</a:t>
            </a:r>
            <a:endParaRPr lang="en-US" sz="1750" dirty="0"/>
          </a:p>
        </p:txBody>
      </p:sp>
      <p:sp>
        <p:nvSpPr>
          <p:cNvPr id="7" name="Text 4"/>
          <p:cNvSpPr/>
          <p:nvPr/>
        </p:nvSpPr>
        <p:spPr>
          <a:xfrm>
            <a:off x="4974788" y="2578060"/>
            <a:ext cx="2076807" cy="694373"/>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Human Evaluation</a:t>
            </a:r>
            <a:endParaRPr lang="en-US" sz="2185" dirty="0"/>
          </a:p>
        </p:txBody>
      </p:sp>
      <p:sp>
        <p:nvSpPr>
          <p:cNvPr id="8" name="Text 5"/>
          <p:cNvSpPr/>
          <p:nvPr/>
        </p:nvSpPr>
        <p:spPr>
          <a:xfrm>
            <a:off x="4974788" y="3494603"/>
            <a:ext cx="2076807" cy="3198614"/>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Conduct user studies with anime art enthusiasts to get their subjective assessments on factors like character design, background aesthetics, and overall artistic merit.</a:t>
            </a:r>
            <a:endParaRPr lang="en-US" sz="1750" dirty="0"/>
          </a:p>
        </p:txBody>
      </p:sp>
      <p:sp>
        <p:nvSpPr>
          <p:cNvPr id="9" name="Text 6"/>
          <p:cNvSpPr/>
          <p:nvPr/>
        </p:nvSpPr>
        <p:spPr>
          <a:xfrm>
            <a:off x="7601188" y="2578060"/>
            <a:ext cx="2076807" cy="1041559"/>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Anime-Specific Metrics</a:t>
            </a:r>
            <a:endParaRPr lang="en-US" sz="2185" dirty="0"/>
          </a:p>
        </p:txBody>
      </p:sp>
      <p:sp>
        <p:nvSpPr>
          <p:cNvPr id="10" name="Text 7"/>
          <p:cNvSpPr/>
          <p:nvPr/>
        </p:nvSpPr>
        <p:spPr>
          <a:xfrm>
            <a:off x="7601188" y="3841790"/>
            <a:ext cx="2076807" cy="355401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Develop customized evaluation metrics that capture the unique visual characteristics of anime, such as exaggerated facial features, vibrant color palettes, and stylized backgrounds.</a:t>
            </a:r>
            <a:endParaRPr lang="en-US" sz="1750" dirty="0"/>
          </a:p>
        </p:txBody>
      </p:sp>
      <p:sp>
        <p:nvSpPr>
          <p:cNvPr id="11" name="Text 8"/>
          <p:cNvSpPr/>
          <p:nvPr/>
        </p:nvSpPr>
        <p:spPr>
          <a:xfrm>
            <a:off x="10227588" y="2578060"/>
            <a:ext cx="2076807" cy="694373"/>
          </a:xfrm>
          <a:prstGeom prst="rect">
            <a:avLst/>
          </a:prstGeom>
          <a:noFill/>
        </p:spPr>
        <p:txBody>
          <a:bodyPr wrap="square" rtlCol="0" anchor="t"/>
          <a:lstStyle/>
          <a:p>
            <a:pPr marL="0" indent="0">
              <a:lnSpc>
                <a:spcPts val="2735"/>
              </a:lnSpc>
              <a:buNone/>
            </a:pPr>
            <a:r>
              <a:rPr lang="en-US" sz="2185" dirty="0">
                <a:solidFill>
                  <a:srgbClr val="FFFFFF"/>
                </a:solidFill>
                <a:latin typeface="Unbounded" pitchFamily="34" charset="0"/>
                <a:ea typeface="Unbounded" pitchFamily="34" charset="-122"/>
                <a:cs typeface="Unbounded" pitchFamily="34" charset="-120"/>
              </a:rPr>
              <a:t>Benchmark Datasets</a:t>
            </a:r>
            <a:endParaRPr lang="en-US" sz="2185" dirty="0"/>
          </a:p>
        </p:txBody>
      </p:sp>
      <p:sp>
        <p:nvSpPr>
          <p:cNvPr id="12" name="Text 9"/>
          <p:cNvSpPr/>
          <p:nvPr/>
        </p:nvSpPr>
        <p:spPr>
          <a:xfrm>
            <a:off x="10227588" y="3494603"/>
            <a:ext cx="2076807" cy="3554016"/>
          </a:xfrm>
          <a:prstGeom prst="rect">
            <a:avLst/>
          </a:prstGeom>
          <a:noFill/>
        </p:spPr>
        <p:txBody>
          <a:bodyPr wrap="square"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Leverage established anime image datasets, like the Danbooru2018 corpus, to compare the performance of your Anime GAN model against other state-of-the-art approaches.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sp>
        <p:nvSpPr>
          <p:cNvPr id="4" name="Text 1"/>
          <p:cNvSpPr/>
          <p:nvPr/>
        </p:nvSpPr>
        <p:spPr>
          <a:xfrm>
            <a:off x="2584966" y="582930"/>
            <a:ext cx="9460468" cy="1322308"/>
          </a:xfrm>
          <a:prstGeom prst="rect">
            <a:avLst/>
          </a:prstGeom>
          <a:noFill/>
        </p:spPr>
        <p:txBody>
          <a:bodyPr wrap="square" rtlCol="0" anchor="t"/>
          <a:lstStyle/>
          <a:p>
            <a:pPr marL="0" indent="0">
              <a:lnSpc>
                <a:spcPts val="5205"/>
              </a:lnSpc>
              <a:buNone/>
            </a:pPr>
            <a:r>
              <a:rPr lang="en-US" sz="4165" dirty="0">
                <a:solidFill>
                  <a:srgbClr val="FFFFFF"/>
                </a:solidFill>
                <a:latin typeface="Unbounded" pitchFamily="34" charset="0"/>
                <a:ea typeface="Unbounded" pitchFamily="34" charset="-122"/>
                <a:cs typeface="Unbounded" pitchFamily="34" charset="-120"/>
              </a:rPr>
              <a:t>Techniques for Enhancing Anime GAN Performance</a:t>
            </a:r>
            <a:endParaRPr lang="en-US" sz="4165" dirty="0"/>
          </a:p>
        </p:txBody>
      </p:sp>
      <p:sp>
        <p:nvSpPr>
          <p:cNvPr id="5" name="Shape 2"/>
          <p:cNvSpPr/>
          <p:nvPr/>
        </p:nvSpPr>
        <p:spPr>
          <a:xfrm>
            <a:off x="2584966" y="2493645"/>
            <a:ext cx="476131" cy="476131"/>
          </a:xfrm>
          <a:prstGeom prst="roundRect">
            <a:avLst>
              <a:gd name="adj" fmla="val 13334"/>
            </a:avLst>
          </a:prstGeom>
          <a:solidFill>
            <a:srgbClr val="223D4D"/>
          </a:solidFill>
        </p:spPr>
      </p:sp>
      <p:sp>
        <p:nvSpPr>
          <p:cNvPr id="6" name="Text 3"/>
          <p:cNvSpPr/>
          <p:nvPr/>
        </p:nvSpPr>
        <p:spPr>
          <a:xfrm>
            <a:off x="2748201" y="2533293"/>
            <a:ext cx="149543" cy="396716"/>
          </a:xfrm>
          <a:prstGeom prst="rect">
            <a:avLst/>
          </a:prstGeom>
          <a:noFill/>
        </p:spPr>
        <p:txBody>
          <a:bodyPr wrap="none" rtlCol="0" anchor="t"/>
          <a:lstStyle/>
          <a:p>
            <a:pPr marL="0" indent="0" algn="ctr">
              <a:lnSpc>
                <a:spcPts val="3125"/>
              </a:lnSpc>
              <a:buNone/>
            </a:pPr>
            <a:r>
              <a:rPr lang="en-US" sz="2500" dirty="0">
                <a:solidFill>
                  <a:srgbClr val="FFFFFF"/>
                </a:solidFill>
                <a:latin typeface="Unbounded" pitchFamily="34" charset="0"/>
                <a:ea typeface="Unbounded" pitchFamily="34" charset="-122"/>
                <a:cs typeface="Unbounded" pitchFamily="34" charset="-120"/>
              </a:rPr>
              <a:t>1</a:t>
            </a:r>
            <a:endParaRPr lang="en-US" sz="2500" dirty="0"/>
          </a:p>
        </p:txBody>
      </p:sp>
      <p:sp>
        <p:nvSpPr>
          <p:cNvPr id="7" name="Text 4"/>
          <p:cNvSpPr/>
          <p:nvPr/>
        </p:nvSpPr>
        <p:spPr>
          <a:xfrm>
            <a:off x="3272671" y="2566392"/>
            <a:ext cx="3893106" cy="330637"/>
          </a:xfrm>
          <a:prstGeom prst="rect">
            <a:avLst/>
          </a:prstGeom>
          <a:noFill/>
        </p:spPr>
        <p:txBody>
          <a:bodyPr wrap="none" rtlCol="0" anchor="t"/>
          <a:lstStyle/>
          <a:p>
            <a:pPr marL="0" indent="0">
              <a:lnSpc>
                <a:spcPts val="2605"/>
              </a:lnSpc>
              <a:buNone/>
            </a:pPr>
            <a:r>
              <a:rPr lang="en-US" sz="2085" dirty="0">
                <a:solidFill>
                  <a:srgbClr val="FFFFFF"/>
                </a:solidFill>
                <a:latin typeface="Unbounded" pitchFamily="34" charset="0"/>
                <a:ea typeface="Unbounded" pitchFamily="34" charset="-122"/>
                <a:cs typeface="Unbounded" pitchFamily="34" charset="-120"/>
              </a:rPr>
              <a:t>Architecture Refinement</a:t>
            </a:r>
            <a:endParaRPr lang="en-US" sz="2085" dirty="0"/>
          </a:p>
        </p:txBody>
      </p:sp>
      <p:sp>
        <p:nvSpPr>
          <p:cNvPr id="8" name="Text 5"/>
          <p:cNvSpPr/>
          <p:nvPr/>
        </p:nvSpPr>
        <p:spPr>
          <a:xfrm>
            <a:off x="3272671" y="3023949"/>
            <a:ext cx="3936802" cy="1692473"/>
          </a:xfrm>
          <a:prstGeom prst="rect">
            <a:avLst/>
          </a:prstGeom>
          <a:noFill/>
        </p:spPr>
        <p:txBody>
          <a:bodyPr wrap="square" rtlCol="0" anchor="t"/>
          <a:lstStyle/>
          <a:p>
            <a:pPr marL="0" indent="0">
              <a:lnSpc>
                <a:spcPts val="2665"/>
              </a:lnSpc>
              <a:buNone/>
            </a:pPr>
            <a:r>
              <a:rPr lang="en-US" sz="1665" dirty="0">
                <a:solidFill>
                  <a:srgbClr val="CAD6DE"/>
                </a:solidFill>
                <a:latin typeface="Cabin" pitchFamily="34" charset="0"/>
                <a:ea typeface="Cabin" pitchFamily="34" charset="-122"/>
                <a:cs typeface="Cabin" pitchFamily="34" charset="-120"/>
              </a:rPr>
              <a:t>Explore novel neural network architectures designed specifically for anime image generation, incorporating techniques like self-attention, progressive growing, and multi-scale generation.</a:t>
            </a:r>
            <a:endParaRPr lang="en-US" sz="1665" dirty="0"/>
          </a:p>
        </p:txBody>
      </p:sp>
      <p:sp>
        <p:nvSpPr>
          <p:cNvPr id="9" name="Shape 6"/>
          <p:cNvSpPr/>
          <p:nvPr/>
        </p:nvSpPr>
        <p:spPr>
          <a:xfrm>
            <a:off x="7421047" y="2493645"/>
            <a:ext cx="476131" cy="476131"/>
          </a:xfrm>
          <a:prstGeom prst="roundRect">
            <a:avLst>
              <a:gd name="adj" fmla="val 13334"/>
            </a:avLst>
          </a:prstGeom>
          <a:solidFill>
            <a:srgbClr val="223D4D"/>
          </a:solidFill>
        </p:spPr>
      </p:sp>
      <p:sp>
        <p:nvSpPr>
          <p:cNvPr id="10" name="Text 7"/>
          <p:cNvSpPr/>
          <p:nvPr/>
        </p:nvSpPr>
        <p:spPr>
          <a:xfrm>
            <a:off x="7533918" y="2533293"/>
            <a:ext cx="250388" cy="396716"/>
          </a:xfrm>
          <a:prstGeom prst="rect">
            <a:avLst/>
          </a:prstGeom>
          <a:noFill/>
        </p:spPr>
        <p:txBody>
          <a:bodyPr wrap="none" rtlCol="0" anchor="t"/>
          <a:lstStyle/>
          <a:p>
            <a:pPr marL="0" indent="0" algn="ctr">
              <a:lnSpc>
                <a:spcPts val="3125"/>
              </a:lnSpc>
              <a:buNone/>
            </a:pPr>
            <a:r>
              <a:rPr lang="en-US" sz="2500" dirty="0">
                <a:solidFill>
                  <a:srgbClr val="FFFFFF"/>
                </a:solidFill>
                <a:latin typeface="Unbounded" pitchFamily="34" charset="0"/>
                <a:ea typeface="Unbounded" pitchFamily="34" charset="-122"/>
                <a:cs typeface="Unbounded" pitchFamily="34" charset="-120"/>
              </a:rPr>
              <a:t>2</a:t>
            </a:r>
            <a:endParaRPr lang="en-US" sz="2500" dirty="0"/>
          </a:p>
        </p:txBody>
      </p:sp>
      <p:sp>
        <p:nvSpPr>
          <p:cNvPr id="11" name="Text 8"/>
          <p:cNvSpPr/>
          <p:nvPr/>
        </p:nvSpPr>
        <p:spPr>
          <a:xfrm>
            <a:off x="8108752" y="2566392"/>
            <a:ext cx="3936802" cy="661273"/>
          </a:xfrm>
          <a:prstGeom prst="rect">
            <a:avLst/>
          </a:prstGeom>
          <a:noFill/>
        </p:spPr>
        <p:txBody>
          <a:bodyPr wrap="square" rtlCol="0" anchor="t"/>
          <a:lstStyle/>
          <a:p>
            <a:pPr marL="0" indent="0">
              <a:lnSpc>
                <a:spcPts val="2605"/>
              </a:lnSpc>
              <a:buNone/>
            </a:pPr>
            <a:r>
              <a:rPr lang="en-US" sz="2085" dirty="0">
                <a:solidFill>
                  <a:srgbClr val="FFFFFF"/>
                </a:solidFill>
                <a:latin typeface="Unbounded" pitchFamily="34" charset="0"/>
                <a:ea typeface="Unbounded" pitchFamily="34" charset="-122"/>
                <a:cs typeface="Unbounded" pitchFamily="34" charset="-120"/>
              </a:rPr>
              <a:t>Discriminator Improvements</a:t>
            </a:r>
            <a:endParaRPr lang="en-US" sz="2085" dirty="0"/>
          </a:p>
        </p:txBody>
      </p:sp>
      <p:sp>
        <p:nvSpPr>
          <p:cNvPr id="12" name="Text 9"/>
          <p:cNvSpPr/>
          <p:nvPr/>
        </p:nvSpPr>
        <p:spPr>
          <a:xfrm>
            <a:off x="8108752" y="3354586"/>
            <a:ext cx="3936802" cy="1692473"/>
          </a:xfrm>
          <a:prstGeom prst="rect">
            <a:avLst/>
          </a:prstGeom>
          <a:noFill/>
        </p:spPr>
        <p:txBody>
          <a:bodyPr wrap="square" rtlCol="0" anchor="t"/>
          <a:lstStyle/>
          <a:p>
            <a:pPr marL="0" indent="0">
              <a:lnSpc>
                <a:spcPts val="2665"/>
              </a:lnSpc>
              <a:buNone/>
            </a:pPr>
            <a:r>
              <a:rPr lang="en-US" sz="1665" dirty="0">
                <a:solidFill>
                  <a:srgbClr val="CAD6DE"/>
                </a:solidFill>
                <a:latin typeface="Cabin" pitchFamily="34" charset="0"/>
                <a:ea typeface="Cabin" pitchFamily="34" charset="-122"/>
                <a:cs typeface="Cabin" pitchFamily="34" charset="-120"/>
              </a:rPr>
              <a:t>Enhance the Discriminator network with specialized modules to better capture the nuanced visual characteristics of anime art, such as facial features, clothing styles, and background details.</a:t>
            </a:r>
            <a:endParaRPr lang="en-US" sz="1665" dirty="0"/>
          </a:p>
        </p:txBody>
      </p:sp>
      <p:sp>
        <p:nvSpPr>
          <p:cNvPr id="13" name="Shape 10"/>
          <p:cNvSpPr/>
          <p:nvPr/>
        </p:nvSpPr>
        <p:spPr>
          <a:xfrm>
            <a:off x="2584966" y="5423892"/>
            <a:ext cx="476131" cy="476131"/>
          </a:xfrm>
          <a:prstGeom prst="roundRect">
            <a:avLst>
              <a:gd name="adj" fmla="val 13334"/>
            </a:avLst>
          </a:prstGeom>
          <a:solidFill>
            <a:srgbClr val="223D4D"/>
          </a:solidFill>
        </p:spPr>
      </p:sp>
      <p:sp>
        <p:nvSpPr>
          <p:cNvPr id="14" name="Text 11"/>
          <p:cNvSpPr/>
          <p:nvPr/>
        </p:nvSpPr>
        <p:spPr>
          <a:xfrm>
            <a:off x="2695456" y="5463540"/>
            <a:ext cx="255151" cy="396716"/>
          </a:xfrm>
          <a:prstGeom prst="rect">
            <a:avLst/>
          </a:prstGeom>
          <a:noFill/>
        </p:spPr>
        <p:txBody>
          <a:bodyPr wrap="none" rtlCol="0" anchor="t"/>
          <a:lstStyle/>
          <a:p>
            <a:pPr marL="0" indent="0" algn="ctr">
              <a:lnSpc>
                <a:spcPts val="3125"/>
              </a:lnSpc>
              <a:buNone/>
            </a:pPr>
            <a:r>
              <a:rPr lang="en-US" sz="2500" dirty="0">
                <a:solidFill>
                  <a:srgbClr val="FFFFFF"/>
                </a:solidFill>
                <a:latin typeface="Unbounded" pitchFamily="34" charset="0"/>
                <a:ea typeface="Unbounded" pitchFamily="34" charset="-122"/>
                <a:cs typeface="Unbounded" pitchFamily="34" charset="-120"/>
              </a:rPr>
              <a:t>3</a:t>
            </a:r>
            <a:endParaRPr lang="en-US" sz="2500" dirty="0"/>
          </a:p>
        </p:txBody>
      </p:sp>
      <p:sp>
        <p:nvSpPr>
          <p:cNvPr id="15" name="Text 12"/>
          <p:cNvSpPr/>
          <p:nvPr/>
        </p:nvSpPr>
        <p:spPr>
          <a:xfrm>
            <a:off x="3272671" y="5496639"/>
            <a:ext cx="3936802" cy="661273"/>
          </a:xfrm>
          <a:prstGeom prst="rect">
            <a:avLst/>
          </a:prstGeom>
          <a:noFill/>
        </p:spPr>
        <p:txBody>
          <a:bodyPr wrap="square" rtlCol="0" anchor="t"/>
          <a:lstStyle/>
          <a:p>
            <a:pPr marL="0" indent="0">
              <a:lnSpc>
                <a:spcPts val="2605"/>
              </a:lnSpc>
              <a:buNone/>
            </a:pPr>
            <a:r>
              <a:rPr lang="en-US" sz="2085" dirty="0">
                <a:solidFill>
                  <a:srgbClr val="FFFFFF"/>
                </a:solidFill>
                <a:latin typeface="Unbounded" pitchFamily="34" charset="0"/>
                <a:ea typeface="Unbounded" pitchFamily="34" charset="-122"/>
                <a:cs typeface="Unbounded" pitchFamily="34" charset="-120"/>
              </a:rPr>
              <a:t>Latent Space Manipulation</a:t>
            </a:r>
            <a:endParaRPr lang="en-US" sz="2085" dirty="0"/>
          </a:p>
        </p:txBody>
      </p:sp>
      <p:sp>
        <p:nvSpPr>
          <p:cNvPr id="16" name="Text 13"/>
          <p:cNvSpPr/>
          <p:nvPr/>
        </p:nvSpPr>
        <p:spPr>
          <a:xfrm>
            <a:off x="3272671" y="6284833"/>
            <a:ext cx="3936802" cy="1353979"/>
          </a:xfrm>
          <a:prstGeom prst="rect">
            <a:avLst/>
          </a:prstGeom>
          <a:noFill/>
        </p:spPr>
        <p:txBody>
          <a:bodyPr wrap="square" rtlCol="0" anchor="t"/>
          <a:lstStyle/>
          <a:p>
            <a:pPr marL="0" indent="0">
              <a:lnSpc>
                <a:spcPts val="2665"/>
              </a:lnSpc>
              <a:buNone/>
            </a:pPr>
            <a:r>
              <a:rPr lang="en-US" sz="1665" dirty="0">
                <a:solidFill>
                  <a:srgbClr val="CAD6DE"/>
                </a:solidFill>
                <a:latin typeface="Cabin" pitchFamily="34" charset="0"/>
                <a:ea typeface="Cabin" pitchFamily="34" charset="-122"/>
                <a:cs typeface="Cabin" pitchFamily="34" charset="-120"/>
              </a:rPr>
              <a:t>Develop methods to intelligently navigate the latent space of the Generator, allowing for fine-grained control over the generated anime images and their attributes.</a:t>
            </a:r>
            <a:endParaRPr lang="en-US" sz="1665" dirty="0"/>
          </a:p>
        </p:txBody>
      </p:sp>
      <p:sp>
        <p:nvSpPr>
          <p:cNvPr id="17" name="Shape 14"/>
          <p:cNvSpPr/>
          <p:nvPr/>
        </p:nvSpPr>
        <p:spPr>
          <a:xfrm>
            <a:off x="7421047" y="5423892"/>
            <a:ext cx="476131" cy="476131"/>
          </a:xfrm>
          <a:prstGeom prst="roundRect">
            <a:avLst>
              <a:gd name="adj" fmla="val 13334"/>
            </a:avLst>
          </a:prstGeom>
          <a:solidFill>
            <a:srgbClr val="223D4D"/>
          </a:solidFill>
        </p:spPr>
      </p:sp>
      <p:sp>
        <p:nvSpPr>
          <p:cNvPr id="18" name="Text 15"/>
          <p:cNvSpPr/>
          <p:nvPr/>
        </p:nvSpPr>
        <p:spPr>
          <a:xfrm>
            <a:off x="7531656" y="5463540"/>
            <a:ext cx="254794" cy="396716"/>
          </a:xfrm>
          <a:prstGeom prst="rect">
            <a:avLst/>
          </a:prstGeom>
          <a:noFill/>
        </p:spPr>
        <p:txBody>
          <a:bodyPr wrap="none" rtlCol="0" anchor="t"/>
          <a:lstStyle/>
          <a:p>
            <a:pPr marL="0" indent="0" algn="ctr">
              <a:lnSpc>
                <a:spcPts val="3125"/>
              </a:lnSpc>
              <a:buNone/>
            </a:pPr>
            <a:r>
              <a:rPr lang="en-US" sz="2500" dirty="0">
                <a:solidFill>
                  <a:srgbClr val="FFFFFF"/>
                </a:solidFill>
                <a:latin typeface="Unbounded" pitchFamily="34" charset="0"/>
                <a:ea typeface="Unbounded" pitchFamily="34" charset="-122"/>
                <a:cs typeface="Unbounded" pitchFamily="34" charset="-120"/>
              </a:rPr>
              <a:t>4</a:t>
            </a:r>
            <a:endParaRPr lang="en-US" sz="2500" dirty="0"/>
          </a:p>
        </p:txBody>
      </p:sp>
      <p:sp>
        <p:nvSpPr>
          <p:cNvPr id="19" name="Text 16"/>
          <p:cNvSpPr/>
          <p:nvPr/>
        </p:nvSpPr>
        <p:spPr>
          <a:xfrm>
            <a:off x="8108752" y="5496639"/>
            <a:ext cx="2750701" cy="330637"/>
          </a:xfrm>
          <a:prstGeom prst="rect">
            <a:avLst/>
          </a:prstGeom>
          <a:noFill/>
        </p:spPr>
        <p:txBody>
          <a:bodyPr wrap="none" rtlCol="0" anchor="t"/>
          <a:lstStyle/>
          <a:p>
            <a:pPr marL="0" indent="0">
              <a:lnSpc>
                <a:spcPts val="2605"/>
              </a:lnSpc>
              <a:buNone/>
            </a:pPr>
            <a:r>
              <a:rPr lang="en-US" sz="2085" dirty="0">
                <a:solidFill>
                  <a:srgbClr val="FFFFFF"/>
                </a:solidFill>
                <a:latin typeface="Unbounded" pitchFamily="34" charset="0"/>
                <a:ea typeface="Unbounded" pitchFamily="34" charset="-122"/>
                <a:cs typeface="Unbounded" pitchFamily="34" charset="-120"/>
              </a:rPr>
              <a:t>Adaptive Training</a:t>
            </a:r>
            <a:endParaRPr lang="en-US" sz="2085" dirty="0"/>
          </a:p>
        </p:txBody>
      </p:sp>
      <p:sp>
        <p:nvSpPr>
          <p:cNvPr id="20" name="Text 17"/>
          <p:cNvSpPr/>
          <p:nvPr/>
        </p:nvSpPr>
        <p:spPr>
          <a:xfrm>
            <a:off x="8108752" y="5954197"/>
            <a:ext cx="3936802" cy="1692473"/>
          </a:xfrm>
          <a:prstGeom prst="rect">
            <a:avLst/>
          </a:prstGeom>
          <a:noFill/>
        </p:spPr>
        <p:txBody>
          <a:bodyPr wrap="square" rtlCol="0" anchor="t"/>
          <a:lstStyle/>
          <a:p>
            <a:pPr marL="0" indent="0">
              <a:lnSpc>
                <a:spcPts val="2665"/>
              </a:lnSpc>
              <a:buNone/>
            </a:pPr>
            <a:r>
              <a:rPr lang="en-US" sz="1665" dirty="0">
                <a:solidFill>
                  <a:srgbClr val="CAD6DE"/>
                </a:solidFill>
                <a:latin typeface="Cabin" pitchFamily="34" charset="0"/>
                <a:ea typeface="Cabin" pitchFamily="34" charset="-122"/>
                <a:cs typeface="Cabin" pitchFamily="34" charset="-120"/>
              </a:rPr>
              <a:t>Implement adaptive training strategies that dynamically adjust hyperparameters and loss functions based on the current state of the Generator and Discriminator, improving convergence and stability.</a:t>
            </a:r>
            <a:endParaRPr lang="en-US" sz="166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112836"/>
          </a:solidFill>
        </p:spPr>
      </p:sp>
      <p:sp>
        <p:nvSpPr>
          <p:cNvPr id="4" name="Text 1"/>
          <p:cNvSpPr/>
          <p:nvPr/>
        </p:nvSpPr>
        <p:spPr>
          <a:xfrm>
            <a:off x="2989302" y="532090"/>
            <a:ext cx="8651796" cy="1209675"/>
          </a:xfrm>
          <a:prstGeom prst="rect">
            <a:avLst/>
          </a:prstGeom>
          <a:noFill/>
        </p:spPr>
        <p:txBody>
          <a:bodyPr wrap="square" rtlCol="0" anchor="t"/>
          <a:lstStyle/>
          <a:p>
            <a:pPr marL="0" indent="0">
              <a:lnSpc>
                <a:spcPts val="4760"/>
              </a:lnSpc>
              <a:buNone/>
            </a:pPr>
            <a:r>
              <a:rPr lang="en-US" sz="3810" dirty="0">
                <a:solidFill>
                  <a:srgbClr val="FFFFFF"/>
                </a:solidFill>
                <a:latin typeface="Unbounded" pitchFamily="34" charset="0"/>
                <a:ea typeface="Unbounded" pitchFamily="34" charset="-122"/>
                <a:cs typeface="Unbounded" pitchFamily="34" charset="-120"/>
              </a:rPr>
              <a:t>Potential Applications and Future Directions</a:t>
            </a:r>
            <a:endParaRPr lang="en-US" sz="3810" dirty="0"/>
          </a:p>
        </p:txBody>
      </p:sp>
      <p:pic>
        <p:nvPicPr>
          <p:cNvPr id="5" name="Image 1" descr="preencoded.png"/>
          <p:cNvPicPr>
            <a:picLocks noChangeAspect="1"/>
          </p:cNvPicPr>
          <p:nvPr/>
        </p:nvPicPr>
        <p:blipFill>
          <a:blip r:embed="rId4"/>
          <a:stretch>
            <a:fillRect/>
          </a:stretch>
        </p:blipFill>
        <p:spPr>
          <a:xfrm>
            <a:off x="2989302" y="2128718"/>
            <a:ext cx="1945243" cy="1202174"/>
          </a:xfrm>
          <a:prstGeom prst="rect">
            <a:avLst/>
          </a:prstGeom>
        </p:spPr>
      </p:pic>
      <p:sp>
        <p:nvSpPr>
          <p:cNvPr id="6" name="Text 2"/>
          <p:cNvSpPr/>
          <p:nvPr/>
        </p:nvSpPr>
        <p:spPr>
          <a:xfrm>
            <a:off x="2989302" y="3572708"/>
            <a:ext cx="1945243" cy="604838"/>
          </a:xfrm>
          <a:prstGeom prst="rect">
            <a:avLst/>
          </a:prstGeom>
          <a:noFill/>
        </p:spPr>
        <p:txBody>
          <a:bodyPr wrap="square" rtlCol="0" anchor="t"/>
          <a:lstStyle/>
          <a:p>
            <a:pPr marL="0" indent="0" algn="l">
              <a:lnSpc>
                <a:spcPts val="2380"/>
              </a:lnSpc>
              <a:buNone/>
            </a:pPr>
            <a:r>
              <a:rPr lang="en-US" sz="1905" dirty="0">
                <a:solidFill>
                  <a:srgbClr val="FFFFFF"/>
                </a:solidFill>
                <a:latin typeface="Unbounded" pitchFamily="34" charset="0"/>
                <a:ea typeface="Unbounded" pitchFamily="34" charset="-122"/>
                <a:cs typeface="Unbounded" pitchFamily="34" charset="-120"/>
              </a:rPr>
              <a:t>Commercial Applications</a:t>
            </a:r>
            <a:endParaRPr lang="en-US" sz="1905" dirty="0"/>
          </a:p>
        </p:txBody>
      </p:sp>
      <p:sp>
        <p:nvSpPr>
          <p:cNvPr id="7" name="Text 3"/>
          <p:cNvSpPr/>
          <p:nvPr/>
        </p:nvSpPr>
        <p:spPr>
          <a:xfrm>
            <a:off x="2989302" y="4293632"/>
            <a:ext cx="1945243" cy="3095625"/>
          </a:xfrm>
          <a:prstGeom prst="rect">
            <a:avLst/>
          </a:prstGeom>
          <a:noFill/>
        </p:spPr>
        <p:txBody>
          <a:bodyPr wrap="square" rtlCol="0" anchor="t"/>
          <a:lstStyle/>
          <a:p>
            <a:pPr marL="0" indent="0" algn="l">
              <a:lnSpc>
                <a:spcPts val="2440"/>
              </a:lnSpc>
              <a:buNone/>
            </a:pPr>
            <a:r>
              <a:rPr lang="en-US" sz="1525" dirty="0">
                <a:solidFill>
                  <a:srgbClr val="CAD6DE"/>
                </a:solidFill>
                <a:latin typeface="Cabin" pitchFamily="34" charset="0"/>
                <a:ea typeface="Cabin" pitchFamily="34" charset="-122"/>
                <a:cs typeface="Cabin" pitchFamily="34" charset="-120"/>
              </a:rPr>
              <a:t>Anime-style GAN models can be leveraged to generate visuals for a wide range of commercial applications, from video games and animated films to product design and advertising.</a:t>
            </a:r>
            <a:endParaRPr lang="en-US" sz="1525" dirty="0"/>
          </a:p>
        </p:txBody>
      </p:sp>
      <p:pic>
        <p:nvPicPr>
          <p:cNvPr id="8" name="Image 2" descr="preencoded.png"/>
          <p:cNvPicPr>
            <a:picLocks noChangeAspect="1"/>
          </p:cNvPicPr>
          <p:nvPr/>
        </p:nvPicPr>
        <p:blipFill>
          <a:blip r:embed="rId5"/>
          <a:stretch>
            <a:fillRect/>
          </a:stretch>
        </p:blipFill>
        <p:spPr>
          <a:xfrm>
            <a:off x="5224820" y="2128718"/>
            <a:ext cx="1945243" cy="1202174"/>
          </a:xfrm>
          <a:prstGeom prst="rect">
            <a:avLst/>
          </a:prstGeom>
        </p:spPr>
      </p:pic>
      <p:sp>
        <p:nvSpPr>
          <p:cNvPr id="9" name="Text 4"/>
          <p:cNvSpPr/>
          <p:nvPr/>
        </p:nvSpPr>
        <p:spPr>
          <a:xfrm>
            <a:off x="5224820" y="3572708"/>
            <a:ext cx="1945243" cy="604838"/>
          </a:xfrm>
          <a:prstGeom prst="rect">
            <a:avLst/>
          </a:prstGeom>
          <a:noFill/>
        </p:spPr>
        <p:txBody>
          <a:bodyPr wrap="square" rtlCol="0" anchor="t"/>
          <a:lstStyle/>
          <a:p>
            <a:pPr marL="0" indent="0" algn="l">
              <a:lnSpc>
                <a:spcPts val="2380"/>
              </a:lnSpc>
              <a:buNone/>
            </a:pPr>
            <a:r>
              <a:rPr lang="en-US" sz="1905" dirty="0">
                <a:solidFill>
                  <a:srgbClr val="FFFFFF"/>
                </a:solidFill>
                <a:latin typeface="Unbounded" pitchFamily="34" charset="0"/>
                <a:ea typeface="Unbounded" pitchFamily="34" charset="-122"/>
                <a:cs typeface="Unbounded" pitchFamily="34" charset="-120"/>
              </a:rPr>
              <a:t>Educational Tools</a:t>
            </a:r>
            <a:endParaRPr lang="en-US" sz="1905" dirty="0"/>
          </a:p>
        </p:txBody>
      </p:sp>
      <p:sp>
        <p:nvSpPr>
          <p:cNvPr id="10" name="Text 5"/>
          <p:cNvSpPr/>
          <p:nvPr/>
        </p:nvSpPr>
        <p:spPr>
          <a:xfrm>
            <a:off x="5224820" y="4293632"/>
            <a:ext cx="1945243" cy="2476500"/>
          </a:xfrm>
          <a:prstGeom prst="rect">
            <a:avLst/>
          </a:prstGeom>
          <a:noFill/>
        </p:spPr>
        <p:txBody>
          <a:bodyPr wrap="square" rtlCol="0" anchor="t"/>
          <a:lstStyle/>
          <a:p>
            <a:pPr marL="0" indent="0" algn="l">
              <a:lnSpc>
                <a:spcPts val="2440"/>
              </a:lnSpc>
              <a:buNone/>
            </a:pPr>
            <a:r>
              <a:rPr lang="en-US" sz="1525" dirty="0">
                <a:solidFill>
                  <a:srgbClr val="CAD6DE"/>
                </a:solidFill>
                <a:latin typeface="Cabin" pitchFamily="34" charset="0"/>
                <a:ea typeface="Cabin" pitchFamily="34" charset="-122"/>
                <a:cs typeface="Cabin" pitchFamily="34" charset="-120"/>
              </a:rPr>
              <a:t>Anime GAN models can be used to create interactive educational content and learning materials, making complex topics more engaging and accessible for students.</a:t>
            </a:r>
            <a:endParaRPr lang="en-US" sz="1525" dirty="0"/>
          </a:p>
        </p:txBody>
      </p:sp>
      <p:pic>
        <p:nvPicPr>
          <p:cNvPr id="11" name="Image 3" descr="preencoded.png"/>
          <p:cNvPicPr>
            <a:picLocks noChangeAspect="1"/>
          </p:cNvPicPr>
          <p:nvPr/>
        </p:nvPicPr>
        <p:blipFill>
          <a:blip r:embed="rId6"/>
          <a:stretch>
            <a:fillRect/>
          </a:stretch>
        </p:blipFill>
        <p:spPr>
          <a:xfrm>
            <a:off x="7460337" y="2128718"/>
            <a:ext cx="1945243" cy="1202174"/>
          </a:xfrm>
          <a:prstGeom prst="rect">
            <a:avLst/>
          </a:prstGeom>
        </p:spPr>
      </p:pic>
      <p:sp>
        <p:nvSpPr>
          <p:cNvPr id="12" name="Text 6"/>
          <p:cNvSpPr/>
          <p:nvPr/>
        </p:nvSpPr>
        <p:spPr>
          <a:xfrm>
            <a:off x="7460337" y="3572708"/>
            <a:ext cx="1945243" cy="604838"/>
          </a:xfrm>
          <a:prstGeom prst="rect">
            <a:avLst/>
          </a:prstGeom>
          <a:noFill/>
        </p:spPr>
        <p:txBody>
          <a:bodyPr wrap="square" rtlCol="0" anchor="t"/>
          <a:lstStyle/>
          <a:p>
            <a:pPr marL="0" indent="0" algn="l">
              <a:lnSpc>
                <a:spcPts val="2380"/>
              </a:lnSpc>
              <a:buNone/>
            </a:pPr>
            <a:r>
              <a:rPr lang="en-US" sz="1905" dirty="0">
                <a:solidFill>
                  <a:srgbClr val="FFFFFF"/>
                </a:solidFill>
                <a:latin typeface="Unbounded" pitchFamily="34" charset="0"/>
                <a:ea typeface="Unbounded" pitchFamily="34" charset="-122"/>
                <a:cs typeface="Unbounded" pitchFamily="34" charset="-120"/>
              </a:rPr>
              <a:t>Medical Visualization</a:t>
            </a:r>
            <a:endParaRPr lang="en-US" sz="1905" dirty="0"/>
          </a:p>
        </p:txBody>
      </p:sp>
      <p:sp>
        <p:nvSpPr>
          <p:cNvPr id="13" name="Text 7"/>
          <p:cNvSpPr/>
          <p:nvPr/>
        </p:nvSpPr>
        <p:spPr>
          <a:xfrm>
            <a:off x="7460337" y="4293632"/>
            <a:ext cx="1945243" cy="3405188"/>
          </a:xfrm>
          <a:prstGeom prst="rect">
            <a:avLst/>
          </a:prstGeom>
          <a:noFill/>
        </p:spPr>
        <p:txBody>
          <a:bodyPr wrap="square" rtlCol="0" anchor="t"/>
          <a:lstStyle/>
          <a:p>
            <a:pPr marL="0" indent="0" algn="l">
              <a:lnSpc>
                <a:spcPts val="2440"/>
              </a:lnSpc>
              <a:buNone/>
            </a:pPr>
            <a:r>
              <a:rPr lang="en-US" sz="1525" dirty="0">
                <a:solidFill>
                  <a:srgbClr val="CAD6DE"/>
                </a:solidFill>
                <a:latin typeface="Cabin" pitchFamily="34" charset="0"/>
                <a:ea typeface="Cabin" pitchFamily="34" charset="-122"/>
                <a:cs typeface="Cabin" pitchFamily="34" charset="-120"/>
              </a:rPr>
              <a:t>Anime-inspired GAN models can be employed to generate captivating visualizations of medical data and anatomical structures, enhancing the understanding of complex biological systems.</a:t>
            </a:r>
            <a:endParaRPr lang="en-US" sz="1525" dirty="0"/>
          </a:p>
        </p:txBody>
      </p:sp>
      <p:pic>
        <p:nvPicPr>
          <p:cNvPr id="14" name="Image 4" descr="preencoded.png"/>
          <p:cNvPicPr>
            <a:picLocks noChangeAspect="1"/>
          </p:cNvPicPr>
          <p:nvPr/>
        </p:nvPicPr>
        <p:blipFill>
          <a:blip r:embed="rId7"/>
          <a:stretch>
            <a:fillRect/>
          </a:stretch>
        </p:blipFill>
        <p:spPr>
          <a:xfrm>
            <a:off x="9695855" y="2128718"/>
            <a:ext cx="1945243" cy="1202174"/>
          </a:xfrm>
          <a:prstGeom prst="rect">
            <a:avLst/>
          </a:prstGeom>
        </p:spPr>
      </p:pic>
      <p:sp>
        <p:nvSpPr>
          <p:cNvPr id="15" name="Text 8"/>
          <p:cNvSpPr/>
          <p:nvPr/>
        </p:nvSpPr>
        <p:spPr>
          <a:xfrm>
            <a:off x="9695855" y="3572708"/>
            <a:ext cx="1945243" cy="604838"/>
          </a:xfrm>
          <a:prstGeom prst="rect">
            <a:avLst/>
          </a:prstGeom>
          <a:noFill/>
        </p:spPr>
        <p:txBody>
          <a:bodyPr wrap="square" rtlCol="0" anchor="t"/>
          <a:lstStyle/>
          <a:p>
            <a:pPr marL="0" indent="0" algn="l">
              <a:lnSpc>
                <a:spcPts val="2380"/>
              </a:lnSpc>
              <a:buNone/>
            </a:pPr>
            <a:r>
              <a:rPr lang="en-US" sz="1905" dirty="0">
                <a:solidFill>
                  <a:srgbClr val="FFFFFF"/>
                </a:solidFill>
                <a:latin typeface="Unbounded" pitchFamily="34" charset="0"/>
                <a:ea typeface="Unbounded" pitchFamily="34" charset="-122"/>
                <a:cs typeface="Unbounded" pitchFamily="34" charset="-120"/>
              </a:rPr>
              <a:t>Generative Art</a:t>
            </a:r>
            <a:endParaRPr lang="en-US" sz="1905" dirty="0"/>
          </a:p>
        </p:txBody>
      </p:sp>
      <p:sp>
        <p:nvSpPr>
          <p:cNvPr id="16" name="Text 9"/>
          <p:cNvSpPr/>
          <p:nvPr/>
        </p:nvSpPr>
        <p:spPr>
          <a:xfrm>
            <a:off x="9695855" y="4293632"/>
            <a:ext cx="1945243" cy="3095625"/>
          </a:xfrm>
          <a:prstGeom prst="rect">
            <a:avLst/>
          </a:prstGeom>
          <a:noFill/>
        </p:spPr>
        <p:txBody>
          <a:bodyPr wrap="square" rtlCol="0" anchor="t"/>
          <a:lstStyle/>
          <a:p>
            <a:pPr marL="0" indent="0" algn="l">
              <a:lnSpc>
                <a:spcPts val="2440"/>
              </a:lnSpc>
              <a:buNone/>
            </a:pPr>
            <a:r>
              <a:rPr lang="en-US" sz="1525" dirty="0">
                <a:solidFill>
                  <a:srgbClr val="CAD6DE"/>
                </a:solidFill>
                <a:latin typeface="Cabin" pitchFamily="34" charset="0"/>
                <a:ea typeface="Cabin" pitchFamily="34" charset="-122"/>
                <a:cs typeface="Cabin" pitchFamily="34" charset="-120"/>
              </a:rPr>
              <a:t>The unique creative potential of Anime GANs can inspire a new era of generative art, where artists collaborate with AI to produce visually stunning and imaginative anime-style artwork.</a:t>
            </a:r>
            <a:endParaRPr lang="en-US" sz="15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905</Words>
  <Application>Microsoft Office PowerPoint</Application>
  <PresentationFormat>Custom</PresentationFormat>
  <Paragraphs>78</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Cabin</vt:lpstr>
      <vt:lpstr>Calibri</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Tarun Singh</cp:lastModifiedBy>
  <cp:revision>3</cp:revision>
  <dcterms:created xsi:type="dcterms:W3CDTF">2024-05-02T06:03:00Z</dcterms:created>
  <dcterms:modified xsi:type="dcterms:W3CDTF">2024-05-02T06:33:35Z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B7025977BAFC47C49796EDB6785FE9AB_12</vt:lpwstr>
  </property>
  <property fmtid="{D5CDD505-2E9C-101B-9397-08002B2CF9AE}" pid="3" name="KSOProductBuildVer">
    <vt:lpwstr>1033-12.2.0.13472</vt:lpwstr>
  </property>
</Properties>
</file>